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375" r:id="rId2"/>
    <p:sldId id="335" r:id="rId3"/>
    <p:sldId id="326" r:id="rId4"/>
    <p:sldId id="320" r:id="rId5"/>
    <p:sldId id="376" r:id="rId6"/>
    <p:sldId id="351" r:id="rId7"/>
    <p:sldId id="352" r:id="rId8"/>
    <p:sldId id="353" r:id="rId9"/>
    <p:sldId id="354" r:id="rId10"/>
    <p:sldId id="325" r:id="rId11"/>
    <p:sldId id="356" r:id="rId12"/>
    <p:sldId id="377" r:id="rId13"/>
    <p:sldId id="365" r:id="rId14"/>
    <p:sldId id="345" r:id="rId15"/>
    <p:sldId id="366" r:id="rId16"/>
    <p:sldId id="348" r:id="rId17"/>
    <p:sldId id="355" r:id="rId18"/>
    <p:sldId id="370" r:id="rId19"/>
    <p:sldId id="371" r:id="rId20"/>
    <p:sldId id="372" r:id="rId21"/>
    <p:sldId id="342" r:id="rId22"/>
    <p:sldId id="343" r:id="rId23"/>
    <p:sldId id="346" r:id="rId24"/>
    <p:sldId id="350" r:id="rId25"/>
    <p:sldId id="373" r:id="rId26"/>
    <p:sldId id="374" r:id="rId27"/>
    <p:sldId id="379" r:id="rId28"/>
    <p:sldId id="266" r:id="rId29"/>
    <p:sldId id="285" r:id="rId30"/>
    <p:sldId id="267" r:id="rId31"/>
    <p:sldId id="304" r:id="rId32"/>
    <p:sldId id="331" r:id="rId33"/>
    <p:sldId id="357" r:id="rId34"/>
  </p:sldIdLst>
  <p:sldSz cx="12192000" cy="6858000"/>
  <p:notesSz cx="6858000" cy="9144000"/>
  <p:embeddedFontLst>
    <p:embeddedFont>
      <p:font typeface="-윤고딕330" panose="02030504000101010101" pitchFamily="18" charset="-127"/>
      <p:regular r:id="rId36"/>
    </p:embeddedFont>
    <p:embeddedFont>
      <p:font typeface="함초롬바탕" panose="02030504000101010101" pitchFamily="18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동민 김" initials="동김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D9D9D9"/>
    <a:srgbClr val="4F81BD"/>
    <a:srgbClr val="A6AAA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0440" autoAdjust="0"/>
  </p:normalViewPr>
  <p:slideViewPr>
    <p:cSldViewPr snapToGrid="0">
      <p:cViewPr varScale="1">
        <p:scale>
          <a:sx n="103" d="100"/>
          <a:sy n="103" d="100"/>
        </p:scale>
        <p:origin x="105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jpeg>
</file>

<file path=ppt/media/image4.jpeg>
</file>

<file path=ppt/media/image40.png>
</file>

<file path=ppt/media/image41.jpeg>
</file>

<file path=ppt/media/image42.jpeg>
</file>

<file path=ppt/media/image43.png>
</file>

<file path=ppt/media/image44.jpe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jpeg>
</file>

<file path=ppt/media/image54.png>
</file>

<file path=ppt/media/image55.png>
</file>

<file path=ppt/media/image56.jpeg>
</file>

<file path=ppt/media/image57.jpeg>
</file>

<file path=ppt/media/image58.png>
</file>

<file path=ppt/media/image59.png>
</file>

<file path=ppt/media/image6.png>
</file>

<file path=ppt/media/image60.jpeg>
</file>

<file path=ppt/media/image61.jpeg>
</file>

<file path=ppt/media/image62.png>
</file>

<file path=ppt/media/image63.png>
</file>

<file path=ppt/media/image64.png>
</file>

<file path=ppt/media/image65.gif>
</file>

<file path=ppt/media/image66.gif>
</file>

<file path=ppt/media/image67.gif>
</file>

<file path=ppt/media/image68.gif>
</file>

<file path=ppt/media/image69.png>
</file>

<file path=ppt/media/image7.jpeg>
</file>

<file path=ppt/media/image70.jpeg>
</file>

<file path=ppt/media/image71.jpeg>
</file>

<file path=ppt/media/image72.jpeg>
</file>

<file path=ppt/media/image73.png>
</file>

<file path=ppt/media/image74.png>
</file>

<file path=ppt/media/image75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64841-D7C0-46C1-B8DF-C271A85531C8}" type="datetimeFigureOut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9520E-C537-40B6-A8DC-FF12422EF8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911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1CDBF-DEC1-4B92-A8AC-0E72895D7730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223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174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674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966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910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847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323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오차율</a:t>
            </a:r>
            <a:r>
              <a:rPr lang="en-US" altLang="ko-KR" dirty="0"/>
              <a:t>???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323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3232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6465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118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7172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5953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1044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7892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2073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892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227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683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5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57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96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944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353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99520E-C537-40B6-A8DC-FF12422EF8A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818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299C0D-E938-4CC4-8111-CC228B47C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38DE99-8FD3-4C44-9A20-299134CC0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2F2B3C-2322-43B3-B37B-0E9F14254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629C-35D7-4ED5-BD4A-2D3440E8C930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424FB-F4A7-49D3-9250-0EA61D0D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EF1641-407C-44D3-A5C3-9A62764B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972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47872-0CE7-4433-A1C7-D673AB3A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28B32F-48FA-40FC-A1FB-022191FF1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283837-44C7-4025-B2F6-28CF0A397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30EB6-C7F7-4415-B294-E8F200D58843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A3562E-7741-4B06-A2FF-8AB4407C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C581C-3FDC-4B6B-A98A-1801D7FC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93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395B5B-72B4-4872-80C1-4DA4D9E5D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789BD7-3448-4460-8681-012809A93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EDDE85-7AFA-43D9-B106-3FAA9B35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965D0-4910-41BC-9FCE-178BBD2718FF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7F604-D1E5-42C2-831D-6150F094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CD98F7-A4E5-4BAD-BF60-E975ED4D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94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F9DCE4-8C46-40A8-9696-20D18C41C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85C71D-8627-4BC6-B810-B2F15A5EC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CB15B-EFDC-4CDA-BAD4-AF73A796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89B9-EAF4-4062-8171-AF23E288B741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6F1EA3-2515-44F4-8A99-0D614729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D1D914-5E6C-4D0C-9553-6DCA6D107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32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E7D48-A37B-4BE1-8A34-76B6C6D19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C14B9C-F1D7-4073-B3C3-8908E80A5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40CE59-53A9-40FF-8C72-A7EB0E4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6EED-A7F0-44BC-8379-842BF3FA5582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CF287-F564-40B8-8E72-76DF6E1F5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E057F-08B7-43AB-A4BA-BB07F7A1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237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698E0-F4FB-44FB-A9DA-1C82AE6CF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CC2313-7C93-46B9-A5B7-BAB42EBC5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6A36BA-4EA4-44EF-A954-35B0D6A85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C9068D-DEEF-4693-9D3A-B6044020D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743A9-28F7-485E-8A92-522E10D8C052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9EFDC1-9FD0-4DD6-B8B3-FDEBAE197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99698-F584-4676-B89E-A6FE219BF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343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6DE65-FF1A-45EE-93B3-3DE700F4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0A86A0-FC19-43F7-BCA4-A84D4CBD8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334AAB-1897-4378-B7D9-C3CF46E3F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A298F0-5D7E-4E64-AB56-7E2DD6A39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07442F-9B99-4702-917A-4231021B75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98394C-9307-4D29-8602-67C0B9B0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6AF9-A11F-4D88-9FC0-FC2F44C76413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D817DA-A5F5-4F00-8472-AA5C49E4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09BAB3-855B-4469-8DAC-1A46EE6D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548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27BD8-B1FA-49C9-A625-D6DB7F006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4F216C-A428-4A33-96BC-C06C93C1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6D05-7387-4B12-A30F-7A0FDB66E3DD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F764E1-A16A-45FE-B5D8-EFD2A0496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CEED72-8842-43AF-A4FB-A0A2E313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52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798A5D-75EA-4D14-905D-53F9FCD2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48ED8-C829-4885-88FB-383AA39D0AED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3C313E9-6C8C-4BF4-B97C-2EBF9933A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AF1ABA-FA51-4C8D-88D3-09A9F5C76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32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9D652-DCFC-484F-8FD8-516A26F73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2EA0B-AB3B-44D7-9F73-71359B520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519FDD-F86C-4609-B6DB-68F543A20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DC5C29-71CA-4BD4-B3A0-28C33474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09D08-EA7B-498B-9BA4-FE00AD5D46D0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19B507-25F6-4A24-B418-3E362B48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6B91D9-B532-4419-BE89-343CACD2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380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FC4D3-9FF9-4B27-B35B-5128F9D66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F7CC06-3EC6-465C-8E89-948B0D566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306C11-0F9D-49BD-BC0C-E61CCEC0D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2A678-3BE1-4F2C-8408-C193A2FB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37676-B207-4C44-A9BB-800BC32E237C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0807F5-D04F-4A53-9090-E359B136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1A307C-A6DB-48CF-AEC1-55ADACE8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90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2F3F0A-141F-4282-AABF-B74BF7E8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E048A6-2496-4338-95CF-00F3CB76F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52221-548F-4EDD-B497-8954F11FCD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527A3-E141-4C2B-A272-E2B22957B5D9}" type="datetime1">
              <a:rPr lang="ko-KR" altLang="en-US" smtClean="0"/>
              <a:pPr/>
              <a:t>2018-02-22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CC6B50-4F8C-4B82-B8EF-4EC6CD7F2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72F285-E676-4BA2-9335-9652C751D1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BAC05-F6BA-4953-A19F-91E61AE236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2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13" Type="http://schemas.openxmlformats.org/officeDocument/2006/relationships/image" Target="../media/image21.jpeg"/><Relationship Id="rId18" Type="http://schemas.openxmlformats.org/officeDocument/2006/relationships/image" Target="../media/image26.png"/><Relationship Id="rId26" Type="http://schemas.openxmlformats.org/officeDocument/2006/relationships/image" Target="../media/image34.jpeg"/><Relationship Id="rId3" Type="http://schemas.openxmlformats.org/officeDocument/2006/relationships/image" Target="../media/image11.png"/><Relationship Id="rId21" Type="http://schemas.openxmlformats.org/officeDocument/2006/relationships/image" Target="../media/image29.png"/><Relationship Id="rId7" Type="http://schemas.openxmlformats.org/officeDocument/2006/relationships/image" Target="../media/image15.jpeg"/><Relationship Id="rId12" Type="http://schemas.openxmlformats.org/officeDocument/2006/relationships/image" Target="../media/image20.jpeg"/><Relationship Id="rId17" Type="http://schemas.openxmlformats.org/officeDocument/2006/relationships/image" Target="../media/image25.jpeg"/><Relationship Id="rId25" Type="http://schemas.openxmlformats.org/officeDocument/2006/relationships/image" Target="../media/image33.jpe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4.jpeg"/><Relationship Id="rId20" Type="http://schemas.openxmlformats.org/officeDocument/2006/relationships/image" Target="../media/image28.png"/><Relationship Id="rId29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23" Type="http://schemas.openxmlformats.org/officeDocument/2006/relationships/image" Target="../media/image31.jpeg"/><Relationship Id="rId28" Type="http://schemas.openxmlformats.org/officeDocument/2006/relationships/image" Target="../media/image36.jpe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31" Type="http://schemas.openxmlformats.org/officeDocument/2006/relationships/image" Target="../media/image39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Relationship Id="rId14" Type="http://schemas.openxmlformats.org/officeDocument/2006/relationships/image" Target="../media/image22.png"/><Relationship Id="rId22" Type="http://schemas.openxmlformats.org/officeDocument/2006/relationships/image" Target="../media/image30.jpeg"/><Relationship Id="rId27" Type="http://schemas.openxmlformats.org/officeDocument/2006/relationships/image" Target="../media/image35.png"/><Relationship Id="rId30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46.jpeg"/><Relationship Id="rId3" Type="http://schemas.openxmlformats.org/officeDocument/2006/relationships/image" Target="../media/image11.png"/><Relationship Id="rId7" Type="http://schemas.openxmlformats.org/officeDocument/2006/relationships/image" Target="../media/image42.jpeg"/><Relationship Id="rId12" Type="http://schemas.openxmlformats.org/officeDocument/2006/relationships/image" Target="../media/image45.jpe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jpeg"/><Relationship Id="rId11" Type="http://schemas.openxmlformats.org/officeDocument/2006/relationships/image" Target="../media/image44.jpeg"/><Relationship Id="rId5" Type="http://schemas.openxmlformats.org/officeDocument/2006/relationships/image" Target="../media/image40.png"/><Relationship Id="rId15" Type="http://schemas.openxmlformats.org/officeDocument/2006/relationships/image" Target="../media/image48.png"/><Relationship Id="rId10" Type="http://schemas.openxmlformats.org/officeDocument/2006/relationships/image" Target="../media/image43.png"/><Relationship Id="rId4" Type="http://schemas.openxmlformats.org/officeDocument/2006/relationships/image" Target="../media/image12.png"/><Relationship Id="rId9" Type="http://schemas.openxmlformats.org/officeDocument/2006/relationships/image" Target="../media/image22.png"/><Relationship Id="rId14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eg"/><Relationship Id="rId13" Type="http://schemas.openxmlformats.org/officeDocument/2006/relationships/image" Target="../media/image51.png"/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jpeg"/><Relationship Id="rId11" Type="http://schemas.openxmlformats.org/officeDocument/2006/relationships/image" Target="../media/image49.png"/><Relationship Id="rId5" Type="http://schemas.openxmlformats.org/officeDocument/2006/relationships/image" Target="../media/image40.png"/><Relationship Id="rId15" Type="http://schemas.openxmlformats.org/officeDocument/2006/relationships/image" Target="../media/image53.jpeg"/><Relationship Id="rId10" Type="http://schemas.openxmlformats.org/officeDocument/2006/relationships/image" Target="../media/image48.png"/><Relationship Id="rId4" Type="http://schemas.openxmlformats.org/officeDocument/2006/relationships/image" Target="../media/image12.png"/><Relationship Id="rId9" Type="http://schemas.openxmlformats.org/officeDocument/2006/relationships/image" Target="../media/image47.png"/><Relationship Id="rId14" Type="http://schemas.openxmlformats.org/officeDocument/2006/relationships/image" Target="../media/image5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7" Type="http://schemas.openxmlformats.org/officeDocument/2006/relationships/image" Target="../media/image5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5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8.png"/><Relationship Id="rId5" Type="http://schemas.openxmlformats.org/officeDocument/2006/relationships/image" Target="../media/image59.png"/><Relationship Id="rId10" Type="http://schemas.openxmlformats.org/officeDocument/2006/relationships/image" Target="../media/image61.jpeg"/><Relationship Id="rId4" Type="http://schemas.openxmlformats.org/officeDocument/2006/relationships/image" Target="../media/image58.png"/><Relationship Id="rId9" Type="http://schemas.openxmlformats.org/officeDocument/2006/relationships/image" Target="../media/image6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image" Target="../media/image5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65.gif"/><Relationship Id="rId7" Type="http://schemas.openxmlformats.org/officeDocument/2006/relationships/image" Target="../media/image6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gif"/><Relationship Id="rId5" Type="http://schemas.openxmlformats.org/officeDocument/2006/relationships/image" Target="../media/image67.gif"/><Relationship Id="rId4" Type="http://schemas.openxmlformats.org/officeDocument/2006/relationships/image" Target="../media/image66.gif"/><Relationship Id="rId9" Type="http://schemas.openxmlformats.org/officeDocument/2006/relationships/image" Target="../media/image5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espone1117&amp;logNo=220442660096&amp;proxyReferer=https://m.search.naver.com/search.na" TargetMode="External"/><Relationship Id="rId2" Type="http://schemas.openxmlformats.org/officeDocument/2006/relationships/hyperlink" Target="https://m.blog.naver.com/PostView.nhn?blogId=espone1117&amp;logNo=220437282828&amp;isFromSearchAddView=tru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inter.kics.or.kr/storage/paper/event/2015_winter2014/publish/6D-2.pdf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tnews.com/20140529000028" TargetMode="External"/><Relationship Id="rId7" Type="http://schemas.openxmlformats.org/officeDocument/2006/relationships/hyperlink" Target="https://www.semiconductorstore.com/cart/pc/viewPrd.asp?idproduct=70927" TargetMode="External"/><Relationship Id="rId2" Type="http://schemas.openxmlformats.org/officeDocument/2006/relationships/hyperlink" Target="http://enfant.designhouse.co.kr/magazine/type2view.php?num=5254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aru.kafra.kr/79" TargetMode="External"/><Relationship Id="rId5" Type="http://schemas.openxmlformats.org/officeDocument/2006/relationships/hyperlink" Target="https://thenounproject.com/" TargetMode="External"/><Relationship Id="rId4" Type="http://schemas.openxmlformats.org/officeDocument/2006/relationships/hyperlink" Target="http://normalog.com/2334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nal-Project-KP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hyperlink" Target="https://github.com/justfun1213/Semicolone-Project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28666" y="3871725"/>
            <a:ext cx="3134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2013156005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김 동 민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2013156017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나 기 </a:t>
            </a:r>
            <a:r>
              <a:rPr lang="ko-KR" altLang="en-US" sz="2400" dirty="0" err="1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엽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2013156047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허 영 민</a:t>
            </a:r>
            <a:endParaRPr lang="en-US" altLang="ko-KR" sz="2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2012150009 </a:t>
            </a:r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김 상 현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49584" y="160341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10435" y="1951125"/>
            <a:ext cx="6370655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수영장 어린이 안전 도우미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50570" y="2977885"/>
            <a:ext cx="6090385" cy="574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latin typeface="+mn-ea"/>
              </a:rPr>
              <a:t>a swimming pool  lifeguard for children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5831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10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6C5798-4486-43A8-88D8-B12CBBA1A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64" y="1004340"/>
            <a:ext cx="11029798" cy="56226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F04275-63A7-4632-A38A-6269163AD168}"/>
              </a:ext>
            </a:extLst>
          </p:cNvPr>
          <p:cNvSpPr txBox="1"/>
          <p:nvPr/>
        </p:nvSpPr>
        <p:spPr>
          <a:xfrm>
            <a:off x="1297851" y="1431537"/>
            <a:ext cx="24296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4</a:t>
            </a:r>
            <a:r>
              <a:rPr lang="ko-KR" altLang="en-US" sz="1600" b="1" dirty="0"/>
              <a:t>개의</a:t>
            </a:r>
            <a:r>
              <a:rPr lang="en-US" altLang="ko-KR" sz="1600" b="1" dirty="0"/>
              <a:t> AP</a:t>
            </a:r>
            <a:r>
              <a:rPr lang="ko-KR" altLang="en-US" sz="1600" b="1" dirty="0"/>
              <a:t>설치</a:t>
            </a:r>
            <a:endParaRPr lang="en-US" altLang="ko-KR" sz="1600" b="1" dirty="0"/>
          </a:p>
          <a:p>
            <a:pPr algn="ctr"/>
            <a:r>
              <a:rPr lang="en-US" altLang="ko-KR" sz="1300" b="1" dirty="0"/>
              <a:t>(DWM1001+Raspberry Pi 3)</a:t>
            </a:r>
            <a:endParaRPr lang="ko-KR" altLang="en-US" sz="13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1D384-4298-42CA-A9EE-DF1902E051FF}"/>
              </a:ext>
            </a:extLst>
          </p:cNvPr>
          <p:cNvSpPr txBox="1"/>
          <p:nvPr/>
        </p:nvSpPr>
        <p:spPr>
          <a:xfrm>
            <a:off x="3883737" y="5873643"/>
            <a:ext cx="273183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AP</a:t>
            </a:r>
            <a:r>
              <a:rPr lang="ko-KR" altLang="en-US" sz="1600" b="1" dirty="0"/>
              <a:t>와 밴드</a:t>
            </a:r>
            <a:r>
              <a:rPr lang="en-US" altLang="ko-KR" sz="1600" b="1" dirty="0"/>
              <a:t>(DWM1001)</a:t>
            </a:r>
            <a:r>
              <a:rPr lang="ko-KR" altLang="en-US" sz="1600" b="1" dirty="0"/>
              <a:t>간의</a:t>
            </a:r>
            <a:endParaRPr lang="en-US" altLang="ko-KR" sz="1600" b="1" dirty="0"/>
          </a:p>
          <a:p>
            <a:pPr algn="ctr"/>
            <a:r>
              <a:rPr lang="en-US" altLang="ko-KR" sz="1600" b="1" dirty="0"/>
              <a:t>UWB </a:t>
            </a:r>
            <a:r>
              <a:rPr lang="ko-KR" altLang="en-US" sz="1600" b="1" dirty="0"/>
              <a:t>통신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12B6A-17CD-459C-9D20-D6335F48FFB4}"/>
              </a:ext>
            </a:extLst>
          </p:cNvPr>
          <p:cNvSpPr txBox="1"/>
          <p:nvPr/>
        </p:nvSpPr>
        <p:spPr>
          <a:xfrm>
            <a:off x="6972625" y="909831"/>
            <a:ext cx="35157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각 </a:t>
            </a:r>
            <a:r>
              <a:rPr lang="en-US" altLang="ko-KR" sz="1600" b="1" dirty="0"/>
              <a:t>AP</a:t>
            </a:r>
            <a:r>
              <a:rPr lang="ko-KR" altLang="en-US" sz="1600" b="1" dirty="0"/>
              <a:t>마다 </a:t>
            </a:r>
            <a:r>
              <a:rPr lang="ko-KR" altLang="en-US" sz="1600" b="1" dirty="0" err="1"/>
              <a:t>수신받은</a:t>
            </a:r>
            <a:endParaRPr lang="en-US" altLang="ko-KR" sz="1600" b="1" dirty="0"/>
          </a:p>
          <a:p>
            <a:pPr algn="ctr"/>
            <a:r>
              <a:rPr lang="en-US" altLang="ko-KR" sz="1600" b="1" dirty="0"/>
              <a:t>RSSI</a:t>
            </a:r>
            <a:r>
              <a:rPr lang="ko-KR" altLang="en-US" sz="1600" b="1" dirty="0"/>
              <a:t>값을 서버에 전달 및 </a:t>
            </a:r>
            <a:r>
              <a:rPr lang="en-US" altLang="ko-KR" sz="1600" b="1" dirty="0"/>
              <a:t>DB</a:t>
            </a:r>
            <a:r>
              <a:rPr lang="ko-KR" altLang="en-US" sz="1600" b="1" dirty="0"/>
              <a:t>에 저장</a:t>
            </a:r>
          </a:p>
        </p:txBody>
      </p:sp>
    </p:spTree>
    <p:extLst>
      <p:ext uri="{BB962C8B-B14F-4D97-AF65-F5344CB8AC3E}">
        <p14:creationId xmlns:p14="http://schemas.microsoft.com/office/powerpoint/2010/main" val="192583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C9D4C2C-E245-462F-90B8-621BB3A9F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44" y="1004340"/>
            <a:ext cx="10618237" cy="54128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11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04275-63A7-4632-A38A-6269163AD168}"/>
              </a:ext>
            </a:extLst>
          </p:cNvPr>
          <p:cNvSpPr txBox="1"/>
          <p:nvPr/>
        </p:nvSpPr>
        <p:spPr>
          <a:xfrm>
            <a:off x="718117" y="5891185"/>
            <a:ext cx="28632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 err="1"/>
              <a:t>수신받은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RSSI</a:t>
            </a:r>
            <a:r>
              <a:rPr lang="ko-KR" altLang="en-US" sz="1600" b="1" dirty="0"/>
              <a:t>값을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알고리즘을 통해 </a:t>
            </a:r>
            <a:r>
              <a:rPr lang="ko-KR" altLang="en-US" sz="1600" b="1" dirty="0" err="1"/>
              <a:t>위치값</a:t>
            </a:r>
            <a:r>
              <a:rPr lang="ko-KR" altLang="en-US" sz="1600" b="1" dirty="0"/>
              <a:t> 계산</a:t>
            </a:r>
            <a:endParaRPr lang="en-US" altLang="ko-KR" sz="16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12B6A-17CD-459C-9D20-D6335F48FFB4}"/>
              </a:ext>
            </a:extLst>
          </p:cNvPr>
          <p:cNvSpPr txBox="1"/>
          <p:nvPr/>
        </p:nvSpPr>
        <p:spPr>
          <a:xfrm>
            <a:off x="8289291" y="5721908"/>
            <a:ext cx="2943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밴드</a:t>
            </a:r>
            <a:r>
              <a:rPr lang="en-US" altLang="ko-KR" sz="1600" b="1" dirty="0"/>
              <a:t>(DWM1001)</a:t>
            </a:r>
            <a:r>
              <a:rPr lang="ko-KR" altLang="en-US" sz="1600" b="1" dirty="0"/>
              <a:t>에 진동 알림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E4126F-7724-4702-A9B2-6F378E88D5E7}"/>
              </a:ext>
            </a:extLst>
          </p:cNvPr>
          <p:cNvSpPr txBox="1"/>
          <p:nvPr/>
        </p:nvSpPr>
        <p:spPr>
          <a:xfrm>
            <a:off x="2947487" y="4316789"/>
            <a:ext cx="2585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계산된 </a:t>
            </a:r>
            <a:r>
              <a:rPr lang="ko-KR" altLang="en-US" sz="1600" b="1" dirty="0" err="1"/>
              <a:t>위치값을</a:t>
            </a:r>
            <a:r>
              <a:rPr lang="ko-KR" altLang="en-US" sz="1600" b="1" dirty="0"/>
              <a:t> 활용하여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피드백</a:t>
            </a:r>
            <a:endParaRPr lang="en-US" altLang="ko-KR" sz="1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46D173-5F25-4737-B458-5AC44B005377}"/>
              </a:ext>
            </a:extLst>
          </p:cNvPr>
          <p:cNvSpPr txBox="1"/>
          <p:nvPr/>
        </p:nvSpPr>
        <p:spPr>
          <a:xfrm>
            <a:off x="4346561" y="1401150"/>
            <a:ext cx="3421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/>
              <a:t>AP(DWM1001+Raspberry Pi 3)</a:t>
            </a:r>
            <a:r>
              <a:rPr lang="ko-KR" altLang="en-US" sz="1600" b="1" dirty="0"/>
              <a:t>에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위험 신호 전달</a:t>
            </a:r>
            <a:endParaRPr lang="en-US" altLang="ko-KR" sz="1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643895-8E79-407E-99C9-FC04EDC05A83}"/>
              </a:ext>
            </a:extLst>
          </p:cNvPr>
          <p:cNvSpPr txBox="1"/>
          <p:nvPr/>
        </p:nvSpPr>
        <p:spPr>
          <a:xfrm>
            <a:off x="5138861" y="5891185"/>
            <a:ext cx="183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/>
              <a:t>어플리케이션에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진동 및 소리 알람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29501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2BBBDA8-4731-443D-8552-C82463690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447" y="902261"/>
            <a:ext cx="7791694" cy="54293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12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04275-63A7-4632-A38A-6269163AD168}"/>
              </a:ext>
            </a:extLst>
          </p:cNvPr>
          <p:cNvSpPr txBox="1"/>
          <p:nvPr/>
        </p:nvSpPr>
        <p:spPr>
          <a:xfrm>
            <a:off x="6546396" y="1444125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3. </a:t>
            </a:r>
            <a:r>
              <a:rPr lang="ko-KR" altLang="en-US" sz="1200" b="1" dirty="0" err="1"/>
              <a:t>수신받은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RSSI</a:t>
            </a:r>
            <a:r>
              <a:rPr lang="ko-KR" altLang="en-US" sz="1200" b="1" dirty="0"/>
              <a:t>값을</a:t>
            </a:r>
            <a:endParaRPr lang="en-US" altLang="ko-KR" sz="1200" b="1" dirty="0"/>
          </a:p>
          <a:p>
            <a:r>
              <a:rPr lang="ko-KR" altLang="en-US" sz="1200" b="1" dirty="0"/>
              <a:t>   알고리즘을 통해 </a:t>
            </a:r>
            <a:r>
              <a:rPr lang="ko-KR" altLang="en-US" sz="1200" b="1" dirty="0" err="1"/>
              <a:t>위치값</a:t>
            </a:r>
            <a:r>
              <a:rPr lang="ko-KR" altLang="en-US" sz="1200" b="1" dirty="0"/>
              <a:t> 계산</a:t>
            </a:r>
            <a:endParaRPr lang="en-US" altLang="ko-KR" sz="1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12B6A-17CD-459C-9D20-D6335F48FFB4}"/>
              </a:ext>
            </a:extLst>
          </p:cNvPr>
          <p:cNvSpPr txBox="1"/>
          <p:nvPr/>
        </p:nvSpPr>
        <p:spPr>
          <a:xfrm>
            <a:off x="7388951" y="6356350"/>
            <a:ext cx="2443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5. </a:t>
            </a:r>
            <a:r>
              <a:rPr lang="ko-KR" altLang="en-US" sz="1200" b="1" dirty="0"/>
              <a:t>밴드</a:t>
            </a:r>
            <a:r>
              <a:rPr lang="en-US" altLang="ko-KR" sz="1200" b="1" dirty="0"/>
              <a:t>(DWM1001)</a:t>
            </a:r>
            <a:r>
              <a:rPr lang="ko-KR" altLang="en-US" sz="1200" b="1" dirty="0"/>
              <a:t>에 진동 알림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46D173-5F25-4737-B458-5AC44B005377}"/>
              </a:ext>
            </a:extLst>
          </p:cNvPr>
          <p:cNvSpPr txBox="1"/>
          <p:nvPr/>
        </p:nvSpPr>
        <p:spPr>
          <a:xfrm>
            <a:off x="8368094" y="3657037"/>
            <a:ext cx="2802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4. AP(DWM1001+Raspberry Pi 3)</a:t>
            </a:r>
            <a:r>
              <a:rPr lang="ko-KR" altLang="en-US" sz="1200" b="1" dirty="0"/>
              <a:t>에</a:t>
            </a:r>
            <a:endParaRPr lang="en-US" altLang="ko-KR" sz="1200" b="1" dirty="0"/>
          </a:p>
          <a:p>
            <a:r>
              <a:rPr lang="ko-KR" altLang="en-US" sz="1200" b="1" dirty="0"/>
              <a:t>   위험 신호 전달</a:t>
            </a:r>
            <a:endParaRPr lang="en-US" altLang="ko-KR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643895-8E79-407E-99C9-FC04EDC05A83}"/>
              </a:ext>
            </a:extLst>
          </p:cNvPr>
          <p:cNvSpPr txBox="1"/>
          <p:nvPr/>
        </p:nvSpPr>
        <p:spPr>
          <a:xfrm>
            <a:off x="2249307" y="2655905"/>
            <a:ext cx="1588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5. </a:t>
            </a:r>
            <a:r>
              <a:rPr lang="ko-KR" altLang="en-US" sz="1200" b="1" dirty="0"/>
              <a:t>어플리케이션에</a:t>
            </a:r>
            <a:endParaRPr lang="en-US" altLang="ko-KR" sz="1200" b="1" dirty="0"/>
          </a:p>
          <a:p>
            <a:r>
              <a:rPr lang="ko-KR" altLang="en-US" sz="1200" b="1" dirty="0"/>
              <a:t>   진동 및 소리 알람</a:t>
            </a:r>
            <a:endParaRPr lang="en-US" altLang="ko-KR" sz="1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6F4EBA-EDA2-4A22-BA7E-DFDC35F02550}"/>
              </a:ext>
            </a:extLst>
          </p:cNvPr>
          <p:cNvSpPr txBox="1"/>
          <p:nvPr/>
        </p:nvSpPr>
        <p:spPr>
          <a:xfrm>
            <a:off x="537797" y="4769135"/>
            <a:ext cx="228460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1. AP</a:t>
            </a:r>
            <a:r>
              <a:rPr lang="ko-KR" altLang="en-US" sz="1200" b="1" dirty="0"/>
              <a:t>와 밴드</a:t>
            </a:r>
            <a:r>
              <a:rPr lang="en-US" altLang="ko-KR" sz="1200" b="1" dirty="0"/>
              <a:t>(DWM1001)</a:t>
            </a:r>
            <a:r>
              <a:rPr lang="ko-KR" altLang="en-US" sz="1200" b="1" dirty="0"/>
              <a:t>간의</a:t>
            </a:r>
            <a:endParaRPr lang="en-US" altLang="ko-KR" sz="1200" b="1" dirty="0"/>
          </a:p>
          <a:p>
            <a:r>
              <a:rPr lang="en-US" altLang="ko-KR" sz="1200" b="1" dirty="0"/>
              <a:t>    UWB </a:t>
            </a:r>
            <a:r>
              <a:rPr lang="ko-KR" altLang="en-US" sz="1200" b="1" dirty="0"/>
              <a:t>통신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332F07-2C43-4688-A028-A9DE9943B5FF}"/>
              </a:ext>
            </a:extLst>
          </p:cNvPr>
          <p:cNvSpPr txBox="1"/>
          <p:nvPr/>
        </p:nvSpPr>
        <p:spPr>
          <a:xfrm>
            <a:off x="1373041" y="3273411"/>
            <a:ext cx="2478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0. 4</a:t>
            </a:r>
            <a:r>
              <a:rPr lang="ko-KR" altLang="en-US" sz="1200" b="1" dirty="0"/>
              <a:t>개의</a:t>
            </a:r>
            <a:r>
              <a:rPr lang="en-US" altLang="ko-KR" sz="1200" b="1" dirty="0"/>
              <a:t> AP</a:t>
            </a:r>
            <a:r>
              <a:rPr lang="ko-KR" altLang="en-US" sz="1200" b="1" dirty="0"/>
              <a:t>설치</a:t>
            </a:r>
            <a:endParaRPr lang="en-US" altLang="ko-KR" sz="1200" b="1" dirty="0"/>
          </a:p>
          <a:p>
            <a:r>
              <a:rPr lang="en-US" altLang="ko-KR" sz="1200" b="1" dirty="0"/>
              <a:t>   (DWM1001+Raspberry Pi 3)</a:t>
            </a:r>
            <a:endParaRPr lang="ko-KR" altLang="en-US" sz="12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19E4F1-6CB2-4C2F-81E0-E53382A3E8A1}"/>
              </a:ext>
            </a:extLst>
          </p:cNvPr>
          <p:cNvSpPr txBox="1"/>
          <p:nvPr/>
        </p:nvSpPr>
        <p:spPr>
          <a:xfrm>
            <a:off x="6866016" y="2399228"/>
            <a:ext cx="2903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2. </a:t>
            </a:r>
            <a:r>
              <a:rPr lang="ko-KR" altLang="en-US" sz="1200" b="1" dirty="0"/>
              <a:t>각 </a:t>
            </a:r>
            <a:r>
              <a:rPr lang="en-US" altLang="ko-KR" sz="1200" b="1" dirty="0"/>
              <a:t>AP</a:t>
            </a:r>
            <a:r>
              <a:rPr lang="ko-KR" altLang="en-US" sz="1200" b="1" dirty="0"/>
              <a:t>마다 </a:t>
            </a:r>
            <a:r>
              <a:rPr lang="ko-KR" altLang="en-US" sz="1200" b="1" dirty="0" err="1"/>
              <a:t>수신받은</a:t>
            </a:r>
            <a:endParaRPr lang="en-US" altLang="ko-KR" sz="1200" b="1" dirty="0"/>
          </a:p>
          <a:p>
            <a:r>
              <a:rPr lang="en-US" altLang="ko-KR" sz="1200" b="1" dirty="0"/>
              <a:t>    RSSI</a:t>
            </a:r>
            <a:r>
              <a:rPr lang="ko-KR" altLang="en-US" sz="1200" b="1" dirty="0"/>
              <a:t>값을 서버에 전달 및 </a:t>
            </a:r>
            <a:r>
              <a:rPr lang="en-US" altLang="ko-KR" sz="1200" b="1" dirty="0"/>
              <a:t>DB</a:t>
            </a:r>
            <a:r>
              <a:rPr lang="ko-KR" altLang="en-US" sz="1200" b="1" dirty="0"/>
              <a:t>에 저장</a:t>
            </a:r>
          </a:p>
        </p:txBody>
      </p:sp>
    </p:spTree>
    <p:extLst>
      <p:ext uri="{BB962C8B-B14F-4D97-AF65-F5344CB8AC3E}">
        <p14:creationId xmlns:p14="http://schemas.microsoft.com/office/powerpoint/2010/main" val="355064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8FE12C-A537-4E3A-896B-159665D2D5E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7A37EB43-26C7-4A24-AE77-A0B3CCC46392}"/>
              </a:ext>
            </a:extLst>
          </p:cNvPr>
          <p:cNvGrpSpPr/>
          <p:nvPr/>
        </p:nvGrpSpPr>
        <p:grpSpPr>
          <a:xfrm>
            <a:off x="71072" y="1148418"/>
            <a:ext cx="1679510" cy="2473720"/>
            <a:chOff x="905070" y="1314111"/>
            <a:chExt cx="3146487" cy="4705242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723DF92E-1CE0-4696-9933-7A67D81D2117}"/>
                </a:ext>
              </a:extLst>
            </p:cNvPr>
            <p:cNvGrpSpPr/>
            <p:nvPr/>
          </p:nvGrpSpPr>
          <p:grpSpPr>
            <a:xfrm>
              <a:off x="905070" y="1314111"/>
              <a:ext cx="3146487" cy="4705242"/>
              <a:chOff x="0" y="1332772"/>
              <a:chExt cx="3146487" cy="4705242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B762D361-F24D-45E2-BA69-9D7D30E5462A}"/>
                  </a:ext>
                </a:extLst>
              </p:cNvPr>
              <p:cNvGrpSpPr/>
              <p:nvPr/>
            </p:nvGrpSpPr>
            <p:grpSpPr>
              <a:xfrm>
                <a:off x="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4D366203-3FAC-45C4-AC54-3C5E21C1923E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10" name="그림 5" descr="123123123123123123.png">
                    <a:extLst>
                      <a:ext uri="{FF2B5EF4-FFF2-40B4-BE49-F238E27FC236}">
                        <a16:creationId xmlns:a16="http://schemas.microsoft.com/office/drawing/2014/main" id="{77D9FAED-E810-4F73-B169-27BD7F2086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11" name="Picture 3">
                    <a:extLst>
                      <a:ext uri="{FF2B5EF4-FFF2-40B4-BE49-F238E27FC236}">
                        <a16:creationId xmlns:a16="http://schemas.microsoft.com/office/drawing/2014/main" id="{B30768F6-17BE-4BFF-9193-11EB7F29DC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9" name="Picture 5">
                  <a:extLst>
                    <a:ext uri="{FF2B5EF4-FFF2-40B4-BE49-F238E27FC236}">
                      <a16:creationId xmlns:a16="http://schemas.microsoft.com/office/drawing/2014/main" id="{1B08A0E9-CBFE-42DD-A081-B19B9CD5565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39" name="그림 38">
                <a:extLst>
                  <a:ext uri="{FF2B5EF4-FFF2-40B4-BE49-F238E27FC236}">
                    <a16:creationId xmlns:a16="http://schemas.microsoft.com/office/drawing/2014/main" id="{18636FB7-4201-4BA2-B5DE-3515E9F3F3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079" y="1913732"/>
                <a:ext cx="1928302" cy="3558832"/>
              </a:xfrm>
              <a:prstGeom prst="rect">
                <a:avLst/>
              </a:prstGeom>
            </p:spPr>
          </p:pic>
        </p:grpSp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81D3D4DE-6E31-4019-86D9-E499B1EB9F62}"/>
                </a:ext>
              </a:extLst>
            </p:cNvPr>
            <p:cNvSpPr/>
            <p:nvPr/>
          </p:nvSpPr>
          <p:spPr>
            <a:xfrm>
              <a:off x="1623526" y="2177774"/>
              <a:ext cx="335903" cy="341492"/>
            </a:xfrm>
            <a:prstGeom prst="roundRect">
              <a:avLst/>
            </a:prstGeom>
            <a:blipFill dpi="0"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9F9367-D8DF-490E-9B61-EE779CC91399}"/>
                </a:ext>
              </a:extLst>
            </p:cNvPr>
            <p:cNvSpPr txBox="1"/>
            <p:nvPr/>
          </p:nvSpPr>
          <p:spPr>
            <a:xfrm>
              <a:off x="1502226" y="2500139"/>
              <a:ext cx="578499" cy="292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" dirty="0">
                  <a:solidFill>
                    <a:schemeClr val="bg1"/>
                  </a:solidFill>
                </a:rPr>
                <a:t>Smart</a:t>
              </a:r>
            </a:p>
            <a:p>
              <a:pPr algn="ctr"/>
              <a:r>
                <a:rPr lang="en-US" altLang="ko-KR" sz="200" dirty="0">
                  <a:solidFill>
                    <a:schemeClr val="bg1"/>
                  </a:solidFill>
                </a:rPr>
                <a:t>Life Guard</a:t>
              </a:r>
              <a:endParaRPr lang="ko-KR" altLang="en-US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순서도: 연결자 25">
            <a:extLst>
              <a:ext uri="{FF2B5EF4-FFF2-40B4-BE49-F238E27FC236}">
                <a16:creationId xmlns:a16="http://schemas.microsoft.com/office/drawing/2014/main" id="{15FF318D-D929-446D-9D27-43DFBFF73F3C}"/>
              </a:ext>
            </a:extLst>
          </p:cNvPr>
          <p:cNvSpPr/>
          <p:nvPr/>
        </p:nvSpPr>
        <p:spPr>
          <a:xfrm>
            <a:off x="389818" y="1535781"/>
            <a:ext cx="321990" cy="340738"/>
          </a:xfrm>
          <a:prstGeom prst="flowChartConnector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404BA3A4-8A69-4A6C-ADB1-D6B1E20F52A4}"/>
              </a:ext>
            </a:extLst>
          </p:cNvPr>
          <p:cNvSpPr/>
          <p:nvPr/>
        </p:nvSpPr>
        <p:spPr>
          <a:xfrm>
            <a:off x="772906" y="1704574"/>
            <a:ext cx="1296422" cy="6738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95244C0-A333-4954-AF22-AC3FC090AFBA}"/>
              </a:ext>
            </a:extLst>
          </p:cNvPr>
          <p:cNvGrpSpPr/>
          <p:nvPr/>
        </p:nvGrpSpPr>
        <p:grpSpPr>
          <a:xfrm>
            <a:off x="1879062" y="1148418"/>
            <a:ext cx="1679511" cy="2473720"/>
            <a:chOff x="4201141" y="1310318"/>
            <a:chExt cx="3146487" cy="4705242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B83BF464-EA1B-453B-AC10-1D9A08268AD0}"/>
                </a:ext>
              </a:extLst>
            </p:cNvPr>
            <p:cNvGrpSpPr/>
            <p:nvPr/>
          </p:nvGrpSpPr>
          <p:grpSpPr>
            <a:xfrm>
              <a:off x="4201141" y="1310318"/>
              <a:ext cx="3146487" cy="4705242"/>
              <a:chOff x="0" y="1332772"/>
              <a:chExt cx="3146487" cy="4705242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8B05E302-C6EA-4B50-91C1-4D194B897B26}"/>
                  </a:ext>
                </a:extLst>
              </p:cNvPr>
              <p:cNvGrpSpPr/>
              <p:nvPr/>
            </p:nvGrpSpPr>
            <p:grpSpPr>
              <a:xfrm>
                <a:off x="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48" name="그룹 47">
                  <a:extLst>
                    <a:ext uri="{FF2B5EF4-FFF2-40B4-BE49-F238E27FC236}">
                      <a16:creationId xmlns:a16="http://schemas.microsoft.com/office/drawing/2014/main" id="{A1E08BBD-BB19-443B-8EFF-1B8C461A3293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50" name="그림 5" descr="123123123123123123.png">
                    <a:extLst>
                      <a:ext uri="{FF2B5EF4-FFF2-40B4-BE49-F238E27FC236}">
                        <a16:creationId xmlns:a16="http://schemas.microsoft.com/office/drawing/2014/main" id="{FD47C689-7697-475C-B404-04D5362F17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51" name="Picture 3">
                    <a:extLst>
                      <a:ext uri="{FF2B5EF4-FFF2-40B4-BE49-F238E27FC236}">
                        <a16:creationId xmlns:a16="http://schemas.microsoft.com/office/drawing/2014/main" id="{2D896B5D-CED5-40C7-B7AB-191AFB7E39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49" name="Picture 5">
                  <a:extLst>
                    <a:ext uri="{FF2B5EF4-FFF2-40B4-BE49-F238E27FC236}">
                      <a16:creationId xmlns:a16="http://schemas.microsoft.com/office/drawing/2014/main" id="{A2696989-27E2-4D2E-BBA9-EF8E57347FE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47" name="그림 46">
                <a:extLst>
                  <a:ext uri="{FF2B5EF4-FFF2-40B4-BE49-F238E27FC236}">
                    <a16:creationId xmlns:a16="http://schemas.microsoft.com/office/drawing/2014/main" id="{A7B87C56-3523-4FD8-AABF-1AE1DBC4E4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079" y="1913732"/>
                <a:ext cx="1928302" cy="3558832"/>
              </a:xfrm>
              <a:prstGeom prst="rect">
                <a:avLst/>
              </a:prstGeom>
            </p:spPr>
          </p:pic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1643E0F-C390-493F-BB74-FE2CCC3128ED}"/>
                </a:ext>
              </a:extLst>
            </p:cNvPr>
            <p:cNvSpPr/>
            <p:nvPr/>
          </p:nvSpPr>
          <p:spPr>
            <a:xfrm>
              <a:off x="4834059" y="1891277"/>
              <a:ext cx="1877941" cy="35357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5" name="Picture 2" descr="빨간 십자가에 대한 이미지 검색결과">
              <a:extLst>
                <a:ext uri="{FF2B5EF4-FFF2-40B4-BE49-F238E27FC236}">
                  <a16:creationId xmlns:a16="http://schemas.microsoft.com/office/drawing/2014/main" id="{9B9E2E6D-1D5C-47DA-A8EC-7F8150DF32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594" y="3364856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423C4A8-614E-45F8-B141-5935445A5603}"/>
                </a:ext>
              </a:extLst>
            </p:cNvPr>
            <p:cNvSpPr txBox="1"/>
            <p:nvPr/>
          </p:nvSpPr>
          <p:spPr>
            <a:xfrm>
              <a:off x="5479498" y="3288335"/>
              <a:ext cx="1137390" cy="585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dirty="0"/>
                <a:t>Smart</a:t>
              </a:r>
            </a:p>
            <a:p>
              <a:r>
                <a:rPr lang="en-US" altLang="ko-KR" sz="700" dirty="0"/>
                <a:t>Life Guard</a:t>
              </a:r>
              <a:endParaRPr lang="ko-KR" altLang="en-US" sz="700" dirty="0"/>
            </a:p>
          </p:txBody>
        </p:sp>
      </p:grpSp>
      <p:sp>
        <p:nvSpPr>
          <p:cNvPr id="69" name="화살표: 오른쪽 68">
            <a:extLst>
              <a:ext uri="{FF2B5EF4-FFF2-40B4-BE49-F238E27FC236}">
                <a16:creationId xmlns:a16="http://schemas.microsoft.com/office/drawing/2014/main" id="{D5E001CA-86D3-4CFB-BEB0-FE0E6CE1BD68}"/>
              </a:ext>
            </a:extLst>
          </p:cNvPr>
          <p:cNvSpPr/>
          <p:nvPr/>
        </p:nvSpPr>
        <p:spPr>
          <a:xfrm>
            <a:off x="3282732" y="2328086"/>
            <a:ext cx="784443" cy="10186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8B1C639-A57B-4FC1-8445-61660C22DC91}"/>
              </a:ext>
            </a:extLst>
          </p:cNvPr>
          <p:cNvGrpSpPr/>
          <p:nvPr/>
        </p:nvGrpSpPr>
        <p:grpSpPr>
          <a:xfrm>
            <a:off x="3802096" y="1156452"/>
            <a:ext cx="1679511" cy="2473719"/>
            <a:chOff x="7947707" y="1310318"/>
            <a:chExt cx="3146487" cy="4705242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7CB2F9A9-25B8-4E33-B249-A3C6DBDFA9BD}"/>
                </a:ext>
              </a:extLst>
            </p:cNvPr>
            <p:cNvGrpSpPr/>
            <p:nvPr/>
          </p:nvGrpSpPr>
          <p:grpSpPr>
            <a:xfrm>
              <a:off x="7947707" y="1310318"/>
              <a:ext cx="3146487" cy="4705242"/>
              <a:chOff x="301940" y="1332772"/>
              <a:chExt cx="3146487" cy="4705242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D00A3A84-83B3-4AE9-8317-A5B4F1AFA2E3}"/>
                  </a:ext>
                </a:extLst>
              </p:cNvPr>
              <p:cNvGrpSpPr/>
              <p:nvPr/>
            </p:nvGrpSpPr>
            <p:grpSpPr>
              <a:xfrm>
                <a:off x="30194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60" name="그룹 59">
                  <a:extLst>
                    <a:ext uri="{FF2B5EF4-FFF2-40B4-BE49-F238E27FC236}">
                      <a16:creationId xmlns:a16="http://schemas.microsoft.com/office/drawing/2014/main" id="{8C498C2A-6FF9-45B7-85C3-A78A1FCF448A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62" name="그림 5" descr="123123123123123123.png">
                    <a:extLst>
                      <a:ext uri="{FF2B5EF4-FFF2-40B4-BE49-F238E27FC236}">
                        <a16:creationId xmlns:a16="http://schemas.microsoft.com/office/drawing/2014/main" id="{87D7E94F-A274-481D-892A-05CB26C222A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63" name="Picture 3">
                    <a:extLst>
                      <a:ext uri="{FF2B5EF4-FFF2-40B4-BE49-F238E27FC236}">
                        <a16:creationId xmlns:a16="http://schemas.microsoft.com/office/drawing/2014/main" id="{EF53C999-010F-4ABC-AF4E-42C390FCD32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61" name="Picture 5">
                  <a:extLst>
                    <a:ext uri="{FF2B5EF4-FFF2-40B4-BE49-F238E27FC236}">
                      <a16:creationId xmlns:a16="http://schemas.microsoft.com/office/drawing/2014/main" id="{00A98808-32A7-46F0-9710-F3D92BEA18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59" name="그림 58">
                <a:extLst>
                  <a:ext uri="{FF2B5EF4-FFF2-40B4-BE49-F238E27FC236}">
                    <a16:creationId xmlns:a16="http://schemas.microsoft.com/office/drawing/2014/main" id="{8A3DF455-879C-4D98-BC0C-80C35D7376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8" y="1913730"/>
                <a:ext cx="1893283" cy="3535739"/>
              </a:xfrm>
              <a:prstGeom prst="rect">
                <a:avLst/>
              </a:prstGeom>
            </p:spPr>
          </p:pic>
        </p:grpSp>
        <p:pic>
          <p:nvPicPr>
            <p:cNvPr id="64" name="Picture 2" descr="빨간 십자가에 대한 이미지 검색결과">
              <a:extLst>
                <a:ext uri="{FF2B5EF4-FFF2-40B4-BE49-F238E27FC236}">
                  <a16:creationId xmlns:a16="http://schemas.microsoft.com/office/drawing/2014/main" id="{33788906-8CD0-4096-9EEC-E1CF198CCF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6279" y="2959846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5CB8062-7B48-4001-BCB4-DC419014C0DC}"/>
                </a:ext>
              </a:extLst>
            </p:cNvPr>
            <p:cNvSpPr txBox="1"/>
            <p:nvPr/>
          </p:nvSpPr>
          <p:spPr>
            <a:xfrm>
              <a:off x="9196183" y="2883326"/>
              <a:ext cx="1137389" cy="585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dirty="0"/>
                <a:t>Smart</a:t>
              </a:r>
            </a:p>
            <a:p>
              <a:r>
                <a:rPr lang="en-US" altLang="ko-KR" sz="700" dirty="0"/>
                <a:t>Life Guard</a:t>
              </a:r>
              <a:endParaRPr lang="ko-KR" altLang="en-US" sz="700" dirty="0"/>
            </a:p>
          </p:txBody>
        </p:sp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8827ABE8-CE2C-4B45-AE38-4315A7612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93952" y="3783509"/>
              <a:ext cx="1524000" cy="714375"/>
            </a:xfrm>
            <a:prstGeom prst="rect">
              <a:avLst/>
            </a:prstGeom>
          </p:spPr>
        </p:pic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7EA9E9A2-6C7F-4F6F-BB51-4B44164150A3}"/>
                </a:ext>
              </a:extLst>
            </p:cNvPr>
            <p:cNvSpPr/>
            <p:nvPr/>
          </p:nvSpPr>
          <p:spPr>
            <a:xfrm>
              <a:off x="8968894" y="3783507"/>
              <a:ext cx="1117329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확인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65E2F13F-760B-43FA-9C11-B33A4FF7A1D0}"/>
                </a:ext>
              </a:extLst>
            </p:cNvPr>
            <p:cNvSpPr/>
            <p:nvPr/>
          </p:nvSpPr>
          <p:spPr>
            <a:xfrm>
              <a:off x="8968894" y="4012402"/>
              <a:ext cx="1117329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취소</a:t>
              </a: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D87FBF90-7779-421F-A678-783407DD9E95}"/>
                </a:ext>
              </a:extLst>
            </p:cNvPr>
            <p:cNvSpPr/>
            <p:nvPr/>
          </p:nvSpPr>
          <p:spPr>
            <a:xfrm>
              <a:off x="8590285" y="2030715"/>
              <a:ext cx="1878321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321770DD-2ABB-4473-AB58-0B6E53A24F7E}"/>
              </a:ext>
            </a:extLst>
          </p:cNvPr>
          <p:cNvGrpSpPr/>
          <p:nvPr/>
        </p:nvGrpSpPr>
        <p:grpSpPr>
          <a:xfrm>
            <a:off x="5756387" y="1156452"/>
            <a:ext cx="1695566" cy="2481753"/>
            <a:chOff x="0" y="1332772"/>
            <a:chExt cx="3146487" cy="4705242"/>
          </a:xfrm>
        </p:grpSpPr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99E552ED-8011-41A3-85B0-2243275487B0}"/>
                </a:ext>
              </a:extLst>
            </p:cNvPr>
            <p:cNvGrpSpPr/>
            <p:nvPr/>
          </p:nvGrpSpPr>
          <p:grpSpPr>
            <a:xfrm>
              <a:off x="0" y="1332772"/>
              <a:ext cx="3146487" cy="4705242"/>
              <a:chOff x="301940" y="1332772"/>
              <a:chExt cx="3146487" cy="4705242"/>
            </a:xfrm>
          </p:grpSpPr>
          <p:grpSp>
            <p:nvGrpSpPr>
              <p:cNvPr id="99" name="그룹 98">
                <a:extLst>
                  <a:ext uri="{FF2B5EF4-FFF2-40B4-BE49-F238E27FC236}">
                    <a16:creationId xmlns:a16="http://schemas.microsoft.com/office/drawing/2014/main" id="{6D6E2255-AD86-4793-8172-BAE7A61DED24}"/>
                  </a:ext>
                </a:extLst>
              </p:cNvPr>
              <p:cNvGrpSpPr/>
              <p:nvPr/>
            </p:nvGrpSpPr>
            <p:grpSpPr>
              <a:xfrm>
                <a:off x="30194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101" name="그룹 100">
                  <a:extLst>
                    <a:ext uri="{FF2B5EF4-FFF2-40B4-BE49-F238E27FC236}">
                      <a16:creationId xmlns:a16="http://schemas.microsoft.com/office/drawing/2014/main" id="{FABE6BFA-2D94-4232-89F3-04516EF44CF3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103" name="그림 5" descr="123123123123123123.png">
                    <a:extLst>
                      <a:ext uri="{FF2B5EF4-FFF2-40B4-BE49-F238E27FC236}">
                        <a16:creationId xmlns:a16="http://schemas.microsoft.com/office/drawing/2014/main" id="{AA311271-1065-42AC-A016-B39919C30AB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104" name="Picture 3">
                    <a:extLst>
                      <a:ext uri="{FF2B5EF4-FFF2-40B4-BE49-F238E27FC236}">
                        <a16:creationId xmlns:a16="http://schemas.microsoft.com/office/drawing/2014/main" id="{DCFBC809-FA3A-46F6-B16F-A4552368A25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102" name="Picture 5">
                  <a:extLst>
                    <a:ext uri="{FF2B5EF4-FFF2-40B4-BE49-F238E27FC236}">
                      <a16:creationId xmlns:a16="http://schemas.microsoft.com/office/drawing/2014/main" id="{76670052-3490-4079-978E-80D8AE8A61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100" name="그림 99">
                <a:extLst>
                  <a:ext uri="{FF2B5EF4-FFF2-40B4-BE49-F238E27FC236}">
                    <a16:creationId xmlns:a16="http://schemas.microsoft.com/office/drawing/2014/main" id="{A6F3830C-0B0F-4BF2-9F4C-352D923C6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8" y="1913730"/>
                <a:ext cx="1893283" cy="3535739"/>
              </a:xfrm>
              <a:prstGeom prst="rect">
                <a:avLst/>
              </a:prstGeom>
            </p:spPr>
          </p:pic>
        </p:grpSp>
        <p:pic>
          <p:nvPicPr>
            <p:cNvPr id="92" name="Picture 2" descr="빨간 십자가에 대한 이미지 검색결과">
              <a:extLst>
                <a:ext uri="{FF2B5EF4-FFF2-40B4-BE49-F238E27FC236}">
                  <a16:creationId xmlns:a16="http://schemas.microsoft.com/office/drawing/2014/main" id="{09D982C8-B293-4CD5-8F64-B17FF87598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572" y="2982300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E26A77D-E434-4970-908A-B5AF02CD66C0}"/>
                </a:ext>
              </a:extLst>
            </p:cNvPr>
            <p:cNvSpPr txBox="1"/>
            <p:nvPr/>
          </p:nvSpPr>
          <p:spPr>
            <a:xfrm>
              <a:off x="1248475" y="2905781"/>
              <a:ext cx="1137390" cy="535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dirty="0"/>
                <a:t>Smart</a:t>
              </a:r>
            </a:p>
            <a:p>
              <a:r>
                <a:rPr lang="en-US" altLang="ko-KR" sz="700" dirty="0"/>
                <a:t>Life Guard</a:t>
              </a:r>
              <a:endParaRPr lang="ko-KR" altLang="en-US" sz="700" dirty="0"/>
            </a:p>
          </p:txBody>
        </p:sp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CFFD5635-4435-43E4-A21F-4AD12B121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6245" y="3805963"/>
              <a:ext cx="1524000" cy="714375"/>
            </a:xfrm>
            <a:prstGeom prst="rect">
              <a:avLst/>
            </a:prstGeom>
          </p:spPr>
        </p:pic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297231AA-127A-4477-9B78-8AD01A48B107}"/>
                </a:ext>
              </a:extLst>
            </p:cNvPr>
            <p:cNvSpPr/>
            <p:nvPr/>
          </p:nvSpPr>
          <p:spPr>
            <a:xfrm>
              <a:off x="1021187" y="3805961"/>
              <a:ext cx="1117329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확인</a:t>
              </a:r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F45BE767-D253-43B0-B453-3932BD7E607A}"/>
                </a:ext>
              </a:extLst>
            </p:cNvPr>
            <p:cNvSpPr/>
            <p:nvPr/>
          </p:nvSpPr>
          <p:spPr>
            <a:xfrm>
              <a:off x="1021187" y="4034856"/>
              <a:ext cx="1117329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취소</a:t>
              </a: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4897580B-8EE6-4B75-B4A3-5710E34D078D}"/>
                </a:ext>
              </a:extLst>
            </p:cNvPr>
            <p:cNvSpPr/>
            <p:nvPr/>
          </p:nvSpPr>
          <p:spPr>
            <a:xfrm>
              <a:off x="634522" y="2062500"/>
              <a:ext cx="1885802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8" name="그림 97">
              <a:extLst>
                <a:ext uri="{FF2B5EF4-FFF2-40B4-BE49-F238E27FC236}">
                  <a16:creationId xmlns:a16="http://schemas.microsoft.com/office/drawing/2014/main" id="{0391B4C5-DE29-42CF-8896-00E5D821B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22" y="4263750"/>
              <a:ext cx="1885802" cy="1185719"/>
            </a:xfrm>
            <a:prstGeom prst="rect">
              <a:avLst/>
            </a:prstGeom>
          </p:spPr>
        </p:pic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C77B94B9-2224-492C-855B-578B33655ABC}"/>
              </a:ext>
            </a:extLst>
          </p:cNvPr>
          <p:cNvGrpSpPr/>
          <p:nvPr/>
        </p:nvGrpSpPr>
        <p:grpSpPr>
          <a:xfrm>
            <a:off x="7726733" y="1164512"/>
            <a:ext cx="1717499" cy="2481753"/>
            <a:chOff x="9255216" y="1060886"/>
            <a:chExt cx="1717499" cy="2481753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25E45273-689A-4BD0-8484-3B8A0B6E79B1}"/>
                </a:ext>
              </a:extLst>
            </p:cNvPr>
            <p:cNvGrpSpPr/>
            <p:nvPr/>
          </p:nvGrpSpPr>
          <p:grpSpPr>
            <a:xfrm>
              <a:off x="9255216" y="1060886"/>
              <a:ext cx="1717499" cy="2481753"/>
              <a:chOff x="5863906" y="1327081"/>
              <a:chExt cx="3146487" cy="4709036"/>
            </a:xfrm>
          </p:grpSpPr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8D302062-6BB7-44FC-AC5C-A603B3A0FDCA}"/>
                  </a:ext>
                </a:extLst>
              </p:cNvPr>
              <p:cNvGrpSpPr/>
              <p:nvPr/>
            </p:nvGrpSpPr>
            <p:grpSpPr>
              <a:xfrm>
                <a:off x="5863906" y="1327081"/>
                <a:ext cx="3146487" cy="4709036"/>
                <a:chOff x="7111270" y="1004340"/>
                <a:chExt cx="4052751" cy="5549816"/>
              </a:xfrm>
            </p:grpSpPr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8DA6F62B-0E60-4631-A181-6AB3947F4D0C}"/>
                    </a:ext>
                  </a:extLst>
                </p:cNvPr>
                <p:cNvGrpSpPr/>
                <p:nvPr/>
              </p:nvGrpSpPr>
              <p:grpSpPr>
                <a:xfrm>
                  <a:off x="7111270" y="1004340"/>
                  <a:ext cx="4052751" cy="5549816"/>
                  <a:chOff x="624507" y="981376"/>
                  <a:chExt cx="4752000" cy="5832000"/>
                </a:xfrm>
              </p:grpSpPr>
              <p:grpSp>
                <p:nvGrpSpPr>
                  <p:cNvPr id="86" name="그룹 85">
                    <a:extLst>
                      <a:ext uri="{FF2B5EF4-FFF2-40B4-BE49-F238E27FC236}">
                        <a16:creationId xmlns:a16="http://schemas.microsoft.com/office/drawing/2014/main" id="{B67AD004-9693-4234-AC5F-80D7BE1AE7AB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88" name="그림 5" descr="123123123123123123.png">
                      <a:extLst>
                        <a:ext uri="{FF2B5EF4-FFF2-40B4-BE49-F238E27FC236}">
                          <a16:creationId xmlns:a16="http://schemas.microsoft.com/office/drawing/2014/main" id="{1F476453-7029-4C29-A92A-A319A7107F0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9" name="Picture 3">
                      <a:extLst>
                        <a:ext uri="{FF2B5EF4-FFF2-40B4-BE49-F238E27FC236}">
                          <a16:creationId xmlns:a16="http://schemas.microsoft.com/office/drawing/2014/main" id="{A2D2A4CB-EE42-4D17-877B-70CA6D111329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87" name="Picture 5">
                    <a:extLst>
                      <a:ext uri="{FF2B5EF4-FFF2-40B4-BE49-F238E27FC236}">
                        <a16:creationId xmlns:a16="http://schemas.microsoft.com/office/drawing/2014/main" id="{AF8456A7-A9F7-4783-9CD6-3C4CC1E73B8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85" name="그림 84">
                  <a:extLst>
                    <a:ext uri="{FF2B5EF4-FFF2-40B4-BE49-F238E27FC236}">
                      <a16:creationId xmlns:a16="http://schemas.microsoft.com/office/drawing/2014/main" id="{2D9F7B34-D01F-42CC-AE1F-F104131137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29291" y="1689578"/>
                  <a:ext cx="2438594" cy="4164082"/>
                </a:xfrm>
                <a:prstGeom prst="rect">
                  <a:avLst/>
                </a:prstGeom>
              </p:spPr>
            </p:pic>
          </p:grpSp>
          <p:pic>
            <p:nvPicPr>
              <p:cNvPr id="76" name="그림 75">
                <a:extLst>
                  <a:ext uri="{FF2B5EF4-FFF2-40B4-BE49-F238E27FC236}">
                    <a16:creationId xmlns:a16="http://schemas.microsoft.com/office/drawing/2014/main" id="{4562453A-CC67-4268-8FD8-CCE200DFC3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18703" y="3429000"/>
                <a:ext cx="1524000" cy="714375"/>
              </a:xfrm>
              <a:prstGeom prst="rect">
                <a:avLst/>
              </a:prstGeom>
            </p:spPr>
          </p:pic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02790326-1AA4-45B7-A9E6-DB2364E4951D}"/>
                  </a:ext>
                </a:extLst>
              </p:cNvPr>
              <p:cNvSpPr/>
              <p:nvPr/>
            </p:nvSpPr>
            <p:spPr>
              <a:xfrm>
                <a:off x="7058705" y="3761477"/>
                <a:ext cx="889331" cy="190743"/>
              </a:xfrm>
              <a:prstGeom prst="roundRect">
                <a:avLst/>
              </a:prstGeom>
              <a:solidFill>
                <a:srgbClr val="FF65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5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위치 확인</a:t>
                </a:r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E712467F-0BA8-4CA3-B8C3-7F0ACDDBDFCE}"/>
                  </a:ext>
                </a:extLst>
              </p:cNvPr>
              <p:cNvSpPr/>
              <p:nvPr/>
            </p:nvSpPr>
            <p:spPr>
              <a:xfrm>
                <a:off x="7058705" y="3990372"/>
                <a:ext cx="889331" cy="190743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5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뒤로</a:t>
                </a:r>
              </a:p>
            </p:txBody>
          </p:sp>
          <p:pic>
            <p:nvPicPr>
              <p:cNvPr id="79" name="Picture 2" descr="빨간 십자가에 대한 이미지 검색결과">
                <a:extLst>
                  <a:ext uri="{FF2B5EF4-FFF2-40B4-BE49-F238E27FC236}">
                    <a16:creationId xmlns:a16="http://schemas.microsoft.com/office/drawing/2014/main" id="{ADEC5691-920B-481F-B64F-175F1FE149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74835" y="3201236"/>
                <a:ext cx="369903" cy="3830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1F0B15CE-6B1C-4FE3-B414-29E48CBA84C5}"/>
                  </a:ext>
                </a:extLst>
              </p:cNvPr>
              <p:cNvSpPr txBox="1"/>
              <p:nvPr/>
            </p:nvSpPr>
            <p:spPr>
              <a:xfrm>
                <a:off x="7144739" y="3124715"/>
                <a:ext cx="1137389" cy="583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700" dirty="0"/>
                  <a:t>Smart</a:t>
                </a:r>
              </a:p>
              <a:p>
                <a:r>
                  <a:rPr lang="en-US" altLang="ko-KR" sz="700" dirty="0"/>
                  <a:t>Life Guard</a:t>
                </a:r>
                <a:endParaRPr lang="ko-KR" altLang="en-US" sz="700" dirty="0"/>
              </a:p>
            </p:txBody>
          </p:sp>
          <p:pic>
            <p:nvPicPr>
              <p:cNvPr id="81" name="Picture 10" descr="location에 대한 이미지 검색결과">
                <a:extLst>
                  <a:ext uri="{FF2B5EF4-FFF2-40B4-BE49-F238E27FC236}">
                    <a16:creationId xmlns:a16="http://schemas.microsoft.com/office/drawing/2014/main" id="{5A3095E6-08D8-4DBD-8D10-39A2870DB2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46570" y="3761477"/>
                <a:ext cx="180931" cy="1809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D3E651CF-B33F-479B-9482-393F2EE3CE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 cstate="print"/>
              <a:stretch>
                <a:fillRect/>
              </a:stretch>
            </p:blipFill>
            <p:spPr>
              <a:xfrm>
                <a:off x="6851863" y="3999729"/>
                <a:ext cx="180931" cy="172027"/>
              </a:xfrm>
              <a:prstGeom prst="rect">
                <a:avLst/>
              </a:prstGeom>
            </p:spPr>
          </p:pic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C1735325-E858-4B95-83AD-1984550DFC2D}"/>
                  </a:ext>
                </a:extLst>
              </p:cNvPr>
              <p:cNvSpPr/>
              <p:nvPr/>
            </p:nvSpPr>
            <p:spPr>
              <a:xfrm>
                <a:off x="6496100" y="2053169"/>
                <a:ext cx="1885802" cy="325180"/>
              </a:xfrm>
              <a:prstGeom prst="rect">
                <a:avLst/>
              </a:prstGeom>
              <a:solidFill>
                <a:srgbClr val="FAFAFA"/>
              </a:solidFill>
              <a:ln>
                <a:solidFill>
                  <a:srgbClr val="FAFA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6934A8C7-1FA9-489C-BCAF-E138CBAAB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20251" y="1418839"/>
              <a:ext cx="171350" cy="248262"/>
            </a:xfrm>
            <a:prstGeom prst="rect">
              <a:avLst/>
            </a:prstGeom>
          </p:spPr>
        </p:pic>
      </p:grp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65AC7BB3-616D-4203-ACA3-22F0B42CFFDD}"/>
              </a:ext>
            </a:extLst>
          </p:cNvPr>
          <p:cNvSpPr/>
          <p:nvPr/>
        </p:nvSpPr>
        <p:spPr>
          <a:xfrm>
            <a:off x="6297355" y="2452424"/>
            <a:ext cx="602103" cy="11166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화살표: 오른쪽 106">
            <a:extLst>
              <a:ext uri="{FF2B5EF4-FFF2-40B4-BE49-F238E27FC236}">
                <a16:creationId xmlns:a16="http://schemas.microsoft.com/office/drawing/2014/main" id="{1EFD267E-2C5E-4DEA-BBC4-32514583AA58}"/>
              </a:ext>
            </a:extLst>
          </p:cNvPr>
          <p:cNvSpPr/>
          <p:nvPr/>
        </p:nvSpPr>
        <p:spPr>
          <a:xfrm>
            <a:off x="6908782" y="2461501"/>
            <a:ext cx="1016213" cy="8041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화살표: 오른쪽 107">
            <a:extLst>
              <a:ext uri="{FF2B5EF4-FFF2-40B4-BE49-F238E27FC236}">
                <a16:creationId xmlns:a16="http://schemas.microsoft.com/office/drawing/2014/main" id="{5D77B9B5-1BE6-426A-9966-870448A4804D}"/>
              </a:ext>
            </a:extLst>
          </p:cNvPr>
          <p:cNvSpPr/>
          <p:nvPr/>
        </p:nvSpPr>
        <p:spPr>
          <a:xfrm>
            <a:off x="5220038" y="2338404"/>
            <a:ext cx="784443" cy="10186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9A510F49-6014-4BD4-B84C-6AB567B01DFB}"/>
              </a:ext>
            </a:extLst>
          </p:cNvPr>
          <p:cNvGrpSpPr/>
          <p:nvPr/>
        </p:nvGrpSpPr>
        <p:grpSpPr>
          <a:xfrm>
            <a:off x="5880967" y="4050373"/>
            <a:ext cx="1679510" cy="2493560"/>
            <a:chOff x="0" y="1289704"/>
            <a:chExt cx="3146487" cy="4705242"/>
          </a:xfrm>
        </p:grpSpPr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B766350A-F17E-42B8-8B34-1F43E70C68C5}"/>
                </a:ext>
              </a:extLst>
            </p:cNvPr>
            <p:cNvGrpSpPr/>
            <p:nvPr/>
          </p:nvGrpSpPr>
          <p:grpSpPr>
            <a:xfrm>
              <a:off x="0" y="1289704"/>
              <a:ext cx="3146487" cy="4705242"/>
              <a:chOff x="641153" y="1477852"/>
              <a:chExt cx="3146487" cy="4705242"/>
            </a:xfrm>
          </p:grpSpPr>
          <p:grpSp>
            <p:nvGrpSpPr>
              <p:cNvPr id="156" name="그룹 155">
                <a:extLst>
                  <a:ext uri="{FF2B5EF4-FFF2-40B4-BE49-F238E27FC236}">
                    <a16:creationId xmlns:a16="http://schemas.microsoft.com/office/drawing/2014/main" id="{2F5A95D8-6273-4DB2-ADB9-FD0170977FF9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158" name="그룹 157">
                  <a:extLst>
                    <a:ext uri="{FF2B5EF4-FFF2-40B4-BE49-F238E27FC236}">
                      <a16:creationId xmlns:a16="http://schemas.microsoft.com/office/drawing/2014/main" id="{ECB2FB9B-F18D-477C-8E5F-2D5984F3BBDE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160" name="그룹 159">
                    <a:extLst>
                      <a:ext uri="{FF2B5EF4-FFF2-40B4-BE49-F238E27FC236}">
                        <a16:creationId xmlns:a16="http://schemas.microsoft.com/office/drawing/2014/main" id="{8CB9D404-6F4F-4DB8-9356-4F0E1313C039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162" name="그림 5" descr="123123123123123123.png">
                      <a:extLst>
                        <a:ext uri="{FF2B5EF4-FFF2-40B4-BE49-F238E27FC236}">
                          <a16:creationId xmlns:a16="http://schemas.microsoft.com/office/drawing/2014/main" id="{45B46C1F-F720-49E3-93D2-82AA9E9ED9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3" name="Picture 3">
                      <a:extLst>
                        <a:ext uri="{FF2B5EF4-FFF2-40B4-BE49-F238E27FC236}">
                          <a16:creationId xmlns:a16="http://schemas.microsoft.com/office/drawing/2014/main" id="{D172DFEE-827A-4A62-AE59-7840C1164576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161" name="Picture 5">
                    <a:extLst>
                      <a:ext uri="{FF2B5EF4-FFF2-40B4-BE49-F238E27FC236}">
                        <a16:creationId xmlns:a16="http://schemas.microsoft.com/office/drawing/2014/main" id="{69DB28D3-D5DD-4555-AD04-FFB9F22A88D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1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159" name="그림 158">
                  <a:extLst>
                    <a:ext uri="{FF2B5EF4-FFF2-40B4-BE49-F238E27FC236}">
                      <a16:creationId xmlns:a16="http://schemas.microsoft.com/office/drawing/2014/main" id="{F714C2AA-856B-4131-95E3-52E46A0E16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157" name="직사각형 156">
                <a:extLst>
                  <a:ext uri="{FF2B5EF4-FFF2-40B4-BE49-F238E27FC236}">
                    <a16:creationId xmlns:a16="http://schemas.microsoft.com/office/drawing/2014/main" id="{12D9615B-7AA2-42D6-983C-4176E026242D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064AC3BF-11FB-419D-9024-B11850296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244" y="1866868"/>
              <a:ext cx="1903352" cy="3533236"/>
            </a:xfrm>
            <a:prstGeom prst="rect">
              <a:avLst/>
            </a:prstGeom>
          </p:spPr>
        </p:pic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88639AF7-29AF-4A8E-984A-8D4B5F8D4F59}"/>
                </a:ext>
              </a:extLst>
            </p:cNvPr>
            <p:cNvSpPr/>
            <p:nvPr/>
          </p:nvSpPr>
          <p:spPr>
            <a:xfrm>
              <a:off x="629914" y="2003834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D44FD99A-908F-414B-8784-651487A4138F}"/>
                </a:ext>
              </a:extLst>
            </p:cNvPr>
            <p:cNvSpPr/>
            <p:nvPr/>
          </p:nvSpPr>
          <p:spPr>
            <a:xfrm>
              <a:off x="705137" y="3025716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B660004A-53EC-422C-ACFA-94200D35824C}"/>
                </a:ext>
              </a:extLst>
            </p:cNvPr>
            <p:cNvSpPr txBox="1"/>
            <p:nvPr/>
          </p:nvSpPr>
          <p:spPr>
            <a:xfrm>
              <a:off x="549977" y="3511083"/>
              <a:ext cx="2104917" cy="377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dirty="0"/>
                <a:t>안전지역에 있습니다</a:t>
              </a:r>
              <a:r>
                <a:rPr lang="en-US" altLang="ko-KR" sz="700" dirty="0"/>
                <a:t>.</a:t>
              </a:r>
              <a:endParaRPr lang="ko-KR" altLang="en-US" sz="700" dirty="0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75E2D49F-769C-426C-A6B6-2C73A61562EB}"/>
              </a:ext>
            </a:extLst>
          </p:cNvPr>
          <p:cNvGrpSpPr/>
          <p:nvPr/>
        </p:nvGrpSpPr>
        <p:grpSpPr>
          <a:xfrm>
            <a:off x="7771618" y="4035525"/>
            <a:ext cx="1695566" cy="2497847"/>
            <a:chOff x="2442595" y="1293498"/>
            <a:chExt cx="3146487" cy="4705242"/>
          </a:xfrm>
        </p:grpSpPr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16AB3AD6-1541-4D15-9763-1716CE5E4402}"/>
                </a:ext>
              </a:extLst>
            </p:cNvPr>
            <p:cNvGrpSpPr/>
            <p:nvPr/>
          </p:nvGrpSpPr>
          <p:grpSpPr>
            <a:xfrm>
              <a:off x="2442595" y="1293498"/>
              <a:ext cx="3146487" cy="4705242"/>
              <a:chOff x="641153" y="1477852"/>
              <a:chExt cx="3146487" cy="4705242"/>
            </a:xfrm>
          </p:grpSpPr>
          <p:grpSp>
            <p:nvGrpSpPr>
              <p:cNvPr id="171" name="그룹 170">
                <a:extLst>
                  <a:ext uri="{FF2B5EF4-FFF2-40B4-BE49-F238E27FC236}">
                    <a16:creationId xmlns:a16="http://schemas.microsoft.com/office/drawing/2014/main" id="{EDF2D174-86C6-4812-A49A-355E859BC112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173" name="그룹 172">
                  <a:extLst>
                    <a:ext uri="{FF2B5EF4-FFF2-40B4-BE49-F238E27FC236}">
                      <a16:creationId xmlns:a16="http://schemas.microsoft.com/office/drawing/2014/main" id="{78A52BE2-D730-4FBD-BB45-DBE5FF13273D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175" name="그룹 174">
                    <a:extLst>
                      <a:ext uri="{FF2B5EF4-FFF2-40B4-BE49-F238E27FC236}">
                        <a16:creationId xmlns:a16="http://schemas.microsoft.com/office/drawing/2014/main" id="{9047E662-6360-49B4-AF40-DD30FA42ABF9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177" name="그림 5" descr="123123123123123123.png">
                      <a:extLst>
                        <a:ext uri="{FF2B5EF4-FFF2-40B4-BE49-F238E27FC236}">
                          <a16:creationId xmlns:a16="http://schemas.microsoft.com/office/drawing/2014/main" id="{26C3B8B7-176B-4281-A45B-B077E247C62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78" name="Picture 3">
                      <a:extLst>
                        <a:ext uri="{FF2B5EF4-FFF2-40B4-BE49-F238E27FC236}">
                          <a16:creationId xmlns:a16="http://schemas.microsoft.com/office/drawing/2014/main" id="{10B965C5-D867-4BBA-BDA4-84C83C711492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176" name="Picture 5">
                    <a:extLst>
                      <a:ext uri="{FF2B5EF4-FFF2-40B4-BE49-F238E27FC236}">
                        <a16:creationId xmlns:a16="http://schemas.microsoft.com/office/drawing/2014/main" id="{C4B2E6C0-0F7A-425C-A300-E67E387F61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174" name="그림 173">
                  <a:extLst>
                    <a:ext uri="{FF2B5EF4-FFF2-40B4-BE49-F238E27FC236}">
                      <a16:creationId xmlns:a16="http://schemas.microsoft.com/office/drawing/2014/main" id="{7E8B4244-141E-43A9-8CA8-F05BA4DE82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172" name="직사각형 171">
                <a:extLst>
                  <a:ext uri="{FF2B5EF4-FFF2-40B4-BE49-F238E27FC236}">
                    <a16:creationId xmlns:a16="http://schemas.microsoft.com/office/drawing/2014/main" id="{92CD5E19-708A-44A9-B890-A7D411506A07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67" name="그림 166">
              <a:extLst>
                <a:ext uri="{FF2B5EF4-FFF2-40B4-BE49-F238E27FC236}">
                  <a16:creationId xmlns:a16="http://schemas.microsoft.com/office/drawing/2014/main" id="{9302A41F-1895-4AF3-A8BB-E6A6A21B7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2877" y="1859173"/>
              <a:ext cx="1903352" cy="3533236"/>
            </a:xfrm>
            <a:prstGeom prst="rect">
              <a:avLst/>
            </a:prstGeom>
          </p:spPr>
        </p:pic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5051C368-08A2-4DB5-A2EC-29BF34907D9B}"/>
                </a:ext>
              </a:extLst>
            </p:cNvPr>
            <p:cNvSpPr/>
            <p:nvPr/>
          </p:nvSpPr>
          <p:spPr>
            <a:xfrm>
              <a:off x="3083827" y="2011529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D812E1EF-E10E-4213-82FF-3BD6B2C81601}"/>
                </a:ext>
              </a:extLst>
            </p:cNvPr>
            <p:cNvSpPr/>
            <p:nvPr/>
          </p:nvSpPr>
          <p:spPr>
            <a:xfrm>
              <a:off x="3102899" y="3211477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2893A215-8AE1-496D-9DAE-53B0EAD3BE6A}"/>
                </a:ext>
              </a:extLst>
            </p:cNvPr>
            <p:cNvSpPr txBox="1"/>
            <p:nvPr/>
          </p:nvSpPr>
          <p:spPr>
            <a:xfrm>
              <a:off x="2801360" y="3370146"/>
              <a:ext cx="2428958" cy="695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FF0000"/>
                  </a:solidFill>
                </a:rPr>
                <a:t>위험지역 근처에</a:t>
              </a:r>
              <a:endParaRPr lang="en-US" altLang="ko-KR" sz="900" dirty="0">
                <a:solidFill>
                  <a:srgbClr val="FF0000"/>
                </a:solidFill>
              </a:endParaRPr>
            </a:p>
            <a:p>
              <a:pPr algn="ctr"/>
              <a:r>
                <a:rPr lang="ko-KR" altLang="en-US" sz="900" dirty="0">
                  <a:solidFill>
                    <a:srgbClr val="FF0000"/>
                  </a:solidFill>
                </a:rPr>
                <a:t>있습니다</a:t>
              </a:r>
              <a:r>
                <a:rPr lang="en-US" altLang="ko-KR" sz="900" dirty="0">
                  <a:solidFill>
                    <a:srgbClr val="FF0000"/>
                  </a:solidFill>
                </a:rPr>
                <a:t>.</a:t>
              </a:r>
              <a:endParaRPr lang="ko-KR" altLang="en-US" sz="9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292B7FD2-A0C1-4D8A-BD64-4DDF4E027DE6}"/>
              </a:ext>
            </a:extLst>
          </p:cNvPr>
          <p:cNvGrpSpPr/>
          <p:nvPr/>
        </p:nvGrpSpPr>
        <p:grpSpPr>
          <a:xfrm>
            <a:off x="9692901" y="4013670"/>
            <a:ext cx="1717499" cy="2492570"/>
            <a:chOff x="4890374" y="1308781"/>
            <a:chExt cx="3146487" cy="4705242"/>
          </a:xfrm>
        </p:grpSpPr>
        <p:grpSp>
          <p:nvGrpSpPr>
            <p:cNvPr id="180" name="그룹 179">
              <a:extLst>
                <a:ext uri="{FF2B5EF4-FFF2-40B4-BE49-F238E27FC236}">
                  <a16:creationId xmlns:a16="http://schemas.microsoft.com/office/drawing/2014/main" id="{EBB11DA1-BE15-473D-A74A-2E8C589DAC37}"/>
                </a:ext>
              </a:extLst>
            </p:cNvPr>
            <p:cNvGrpSpPr/>
            <p:nvPr/>
          </p:nvGrpSpPr>
          <p:grpSpPr>
            <a:xfrm>
              <a:off x="4890374" y="1308781"/>
              <a:ext cx="3146487" cy="4705242"/>
              <a:chOff x="641153" y="1477852"/>
              <a:chExt cx="3146487" cy="4705242"/>
            </a:xfrm>
          </p:grpSpPr>
          <p:grpSp>
            <p:nvGrpSpPr>
              <p:cNvPr id="185" name="그룹 184">
                <a:extLst>
                  <a:ext uri="{FF2B5EF4-FFF2-40B4-BE49-F238E27FC236}">
                    <a16:creationId xmlns:a16="http://schemas.microsoft.com/office/drawing/2014/main" id="{BC9CE01E-0083-4C7E-A3B2-25349E8B74DC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187" name="그룹 186">
                  <a:extLst>
                    <a:ext uri="{FF2B5EF4-FFF2-40B4-BE49-F238E27FC236}">
                      <a16:creationId xmlns:a16="http://schemas.microsoft.com/office/drawing/2014/main" id="{B02B03B7-9A58-406B-9165-F944A31B2D54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189" name="그룹 188">
                    <a:extLst>
                      <a:ext uri="{FF2B5EF4-FFF2-40B4-BE49-F238E27FC236}">
                        <a16:creationId xmlns:a16="http://schemas.microsoft.com/office/drawing/2014/main" id="{02A13D45-F708-4A5D-8DCF-650786F150E0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191" name="그림 5" descr="123123123123123123.png">
                      <a:extLst>
                        <a:ext uri="{FF2B5EF4-FFF2-40B4-BE49-F238E27FC236}">
                          <a16:creationId xmlns:a16="http://schemas.microsoft.com/office/drawing/2014/main" id="{4BD6943C-901D-4151-946C-8473A03247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92" name="Picture 3">
                      <a:extLst>
                        <a:ext uri="{FF2B5EF4-FFF2-40B4-BE49-F238E27FC236}">
                          <a16:creationId xmlns:a16="http://schemas.microsoft.com/office/drawing/2014/main" id="{EEBDCE7D-8A02-478E-8EDD-F76CC7AB19A2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190" name="Picture 5">
                    <a:extLst>
                      <a:ext uri="{FF2B5EF4-FFF2-40B4-BE49-F238E27FC236}">
                        <a16:creationId xmlns:a16="http://schemas.microsoft.com/office/drawing/2014/main" id="{B6BD354B-16A7-4049-B46E-8B20A33890F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188" name="그림 187">
                  <a:extLst>
                    <a:ext uri="{FF2B5EF4-FFF2-40B4-BE49-F238E27FC236}">
                      <a16:creationId xmlns:a16="http://schemas.microsoft.com/office/drawing/2014/main" id="{C3F71A70-F1DE-493D-A995-E99053DEE5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186" name="직사각형 185">
                <a:extLst>
                  <a:ext uri="{FF2B5EF4-FFF2-40B4-BE49-F238E27FC236}">
                    <a16:creationId xmlns:a16="http://schemas.microsoft.com/office/drawing/2014/main" id="{02E14290-78B2-4520-ABC6-0BE04EE1CB53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1" name="그림 180">
              <a:extLst>
                <a:ext uri="{FF2B5EF4-FFF2-40B4-BE49-F238E27FC236}">
                  <a16:creationId xmlns:a16="http://schemas.microsoft.com/office/drawing/2014/main" id="{245BD873-0549-435D-B9AC-E684273AD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2868" y="1859173"/>
              <a:ext cx="1903352" cy="3533236"/>
            </a:xfrm>
            <a:prstGeom prst="rect">
              <a:avLst/>
            </a:prstGeom>
          </p:spPr>
        </p:pic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C92B1D1E-E28A-4FF6-835B-BCC976BE0154}"/>
                </a:ext>
              </a:extLst>
            </p:cNvPr>
            <p:cNvSpPr/>
            <p:nvPr/>
          </p:nvSpPr>
          <p:spPr>
            <a:xfrm>
              <a:off x="5519294" y="2003834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50A8CCDE-2AA9-4A54-AD1C-F57B56F344E2}"/>
                </a:ext>
              </a:extLst>
            </p:cNvPr>
            <p:cNvSpPr/>
            <p:nvPr/>
          </p:nvSpPr>
          <p:spPr>
            <a:xfrm>
              <a:off x="5636133" y="3149218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F46D7838-EF52-458E-BE7C-096A9A68D5C6}"/>
                </a:ext>
              </a:extLst>
            </p:cNvPr>
            <p:cNvSpPr txBox="1"/>
            <p:nvPr/>
          </p:nvSpPr>
          <p:spPr>
            <a:xfrm>
              <a:off x="5291866" y="3566717"/>
              <a:ext cx="2428957" cy="40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rgbClr val="FF0000"/>
                  </a:solidFill>
                </a:rPr>
                <a:t>위험지역에 있습니다</a:t>
              </a:r>
              <a:r>
                <a:rPr lang="en-US" altLang="ko-KR" sz="800" dirty="0">
                  <a:solidFill>
                    <a:srgbClr val="FF0000"/>
                  </a:solidFill>
                </a:rPr>
                <a:t>.</a:t>
              </a:r>
              <a:endParaRPr lang="ko-KR" altLang="en-US" sz="8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93" name="그룹 192">
            <a:extLst>
              <a:ext uri="{FF2B5EF4-FFF2-40B4-BE49-F238E27FC236}">
                <a16:creationId xmlns:a16="http://schemas.microsoft.com/office/drawing/2014/main" id="{0526B1DC-C7A7-44CA-B8FE-DA397038290C}"/>
              </a:ext>
            </a:extLst>
          </p:cNvPr>
          <p:cNvGrpSpPr/>
          <p:nvPr/>
        </p:nvGrpSpPr>
        <p:grpSpPr>
          <a:xfrm>
            <a:off x="2828876" y="4076438"/>
            <a:ext cx="1692153" cy="2457627"/>
            <a:chOff x="1119946" y="1216741"/>
            <a:chExt cx="3429931" cy="5168967"/>
          </a:xfrm>
        </p:grpSpPr>
        <p:grpSp>
          <p:nvGrpSpPr>
            <p:cNvPr id="194" name="그룹 193">
              <a:extLst>
                <a:ext uri="{FF2B5EF4-FFF2-40B4-BE49-F238E27FC236}">
                  <a16:creationId xmlns:a16="http://schemas.microsoft.com/office/drawing/2014/main" id="{D89397BF-0C7F-4B42-82FF-3AE57222DDC4}"/>
                </a:ext>
              </a:extLst>
            </p:cNvPr>
            <p:cNvGrpSpPr/>
            <p:nvPr/>
          </p:nvGrpSpPr>
          <p:grpSpPr>
            <a:xfrm>
              <a:off x="1119946" y="1216741"/>
              <a:ext cx="3429931" cy="5168967"/>
              <a:chOff x="624507" y="981376"/>
              <a:chExt cx="4752000" cy="5832000"/>
            </a:xfrm>
          </p:grpSpPr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B11D07-A103-4C2A-BE70-DDC760DA0F0A}"/>
                  </a:ext>
                </a:extLst>
              </p:cNvPr>
              <p:cNvGrpSpPr/>
              <p:nvPr/>
            </p:nvGrpSpPr>
            <p:grpSpPr>
              <a:xfrm>
                <a:off x="624507" y="981376"/>
                <a:ext cx="4752000" cy="5832000"/>
                <a:chOff x="1691680" y="476672"/>
                <a:chExt cx="3878580" cy="5472608"/>
              </a:xfrm>
            </p:grpSpPr>
            <p:pic>
              <p:nvPicPr>
                <p:cNvPr id="205" name="그림 5" descr="123123123123123123.png">
                  <a:extLst>
                    <a:ext uri="{FF2B5EF4-FFF2-40B4-BE49-F238E27FC236}">
                      <a16:creationId xmlns:a16="http://schemas.microsoft.com/office/drawing/2014/main" id="{18FADC71-C3C1-4666-B1C1-C3A3A15066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691680" y="476672"/>
                  <a:ext cx="3878580" cy="5472608"/>
                </a:xfrm>
                <a:prstGeom prst="rect">
                  <a:avLst/>
                </a:prstGeom>
              </p:spPr>
            </p:pic>
            <p:pic>
              <p:nvPicPr>
                <p:cNvPr id="206" name="Picture 3">
                  <a:extLst>
                    <a:ext uri="{FF2B5EF4-FFF2-40B4-BE49-F238E27FC236}">
                      <a16:creationId xmlns:a16="http://schemas.microsoft.com/office/drawing/2014/main" id="{B318E0AF-9B85-4B6E-8C69-B245374D4D8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 cstate="print"/>
                <a:srcRect/>
                <a:stretch>
                  <a:fillRect/>
                </a:stretch>
              </p:blipFill>
              <p:spPr bwMode="auto">
                <a:xfrm>
                  <a:off x="2483768" y="1196752"/>
                  <a:ext cx="2324571" cy="4068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pic>
            <p:nvPicPr>
              <p:cNvPr id="204" name="Picture 5">
                <a:extLst>
                  <a:ext uri="{FF2B5EF4-FFF2-40B4-BE49-F238E27FC236}">
                    <a16:creationId xmlns:a16="http://schemas.microsoft.com/office/drawing/2014/main" id="{9EC2DFB0-D9A7-4685-A6CD-366C45E15D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83667" y="1701456"/>
                <a:ext cx="2859341" cy="4382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195" name="그림 194">
              <a:extLst>
                <a:ext uri="{FF2B5EF4-FFF2-40B4-BE49-F238E27FC236}">
                  <a16:creationId xmlns:a16="http://schemas.microsoft.com/office/drawing/2014/main" id="{B9651388-128C-4159-A5F0-A7A6DAC2A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0243" y="1844347"/>
              <a:ext cx="2063835" cy="3894811"/>
            </a:xfrm>
            <a:prstGeom prst="rect">
              <a:avLst/>
            </a:prstGeom>
          </p:spPr>
        </p:pic>
        <p:sp>
          <p:nvSpPr>
            <p:cNvPr id="196" name="순서도: 처리 195">
              <a:extLst>
                <a:ext uri="{FF2B5EF4-FFF2-40B4-BE49-F238E27FC236}">
                  <a16:creationId xmlns:a16="http://schemas.microsoft.com/office/drawing/2014/main" id="{CBD7F6E8-474B-47BD-8B9B-355340C5DAD8}"/>
                </a:ext>
              </a:extLst>
            </p:cNvPr>
            <p:cNvSpPr/>
            <p:nvPr/>
          </p:nvSpPr>
          <p:spPr>
            <a:xfrm>
              <a:off x="1799669" y="1842959"/>
              <a:ext cx="2063835" cy="3884203"/>
            </a:xfrm>
            <a:prstGeom prst="flowChartProcess">
              <a:avLst/>
            </a:prstGeom>
            <a:solidFill>
              <a:schemeClr val="bg2">
                <a:lumMod val="1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37380F7A-6C63-40FB-98E9-C83F4F503FE5}"/>
                </a:ext>
              </a:extLst>
            </p:cNvPr>
            <p:cNvGrpSpPr/>
            <p:nvPr/>
          </p:nvGrpSpPr>
          <p:grpSpPr>
            <a:xfrm>
              <a:off x="1942476" y="2909463"/>
              <a:ext cx="1782855" cy="1218714"/>
              <a:chOff x="5034313" y="2896650"/>
              <a:chExt cx="1782855" cy="1218714"/>
            </a:xfrm>
          </p:grpSpPr>
          <p:grpSp>
            <p:nvGrpSpPr>
              <p:cNvPr id="198" name="그룹 197">
                <a:extLst>
                  <a:ext uri="{FF2B5EF4-FFF2-40B4-BE49-F238E27FC236}">
                    <a16:creationId xmlns:a16="http://schemas.microsoft.com/office/drawing/2014/main" id="{4E4CC067-2CD8-4F95-967E-21B98B64D724}"/>
                  </a:ext>
                </a:extLst>
              </p:cNvPr>
              <p:cNvGrpSpPr/>
              <p:nvPr/>
            </p:nvGrpSpPr>
            <p:grpSpPr>
              <a:xfrm>
                <a:off x="5034313" y="2896650"/>
                <a:ext cx="1782855" cy="1172164"/>
                <a:chOff x="5034313" y="2896650"/>
                <a:chExt cx="1782855" cy="1172164"/>
              </a:xfrm>
            </p:grpSpPr>
            <p:sp>
              <p:nvSpPr>
                <p:cNvPr id="201" name="순서도: 처리 200">
                  <a:extLst>
                    <a:ext uri="{FF2B5EF4-FFF2-40B4-BE49-F238E27FC236}">
                      <a16:creationId xmlns:a16="http://schemas.microsoft.com/office/drawing/2014/main" id="{1C8F96AD-D972-4FD4-9370-B174437057C5}"/>
                    </a:ext>
                  </a:extLst>
                </p:cNvPr>
                <p:cNvSpPr/>
                <p:nvPr/>
              </p:nvSpPr>
              <p:spPr>
                <a:xfrm>
                  <a:off x="5034313" y="2896650"/>
                  <a:ext cx="1782855" cy="1172164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202" name="직선 연결선 201">
                  <a:extLst>
                    <a:ext uri="{FF2B5EF4-FFF2-40B4-BE49-F238E27FC236}">
                      <a16:creationId xmlns:a16="http://schemas.microsoft.com/office/drawing/2014/main" id="{D285432B-CFD2-4D4A-94B8-BF4E30D089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34313" y="3672695"/>
                  <a:ext cx="1782855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480DFD28-5EC8-4B18-A0E4-4B714F8CFFBD}"/>
                  </a:ext>
                </a:extLst>
              </p:cNvPr>
              <p:cNvSpPr txBox="1"/>
              <p:nvPr/>
            </p:nvSpPr>
            <p:spPr>
              <a:xfrm>
                <a:off x="5581706" y="3694601"/>
                <a:ext cx="732270" cy="4207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700" dirty="0"/>
                  <a:t>확인</a:t>
                </a:r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DE9364EB-C427-410B-8B91-82E072BE65C0}"/>
                  </a:ext>
                </a:extLst>
              </p:cNvPr>
              <p:cNvSpPr txBox="1"/>
              <p:nvPr/>
            </p:nvSpPr>
            <p:spPr>
              <a:xfrm>
                <a:off x="5156024" y="3048049"/>
                <a:ext cx="1539431" cy="517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500" dirty="0"/>
                  <a:t>아이가 위험 지역에 있습니다</a:t>
                </a:r>
              </a:p>
            </p:txBody>
          </p:sp>
        </p:grpSp>
      </p:grpSp>
      <p:sp>
        <p:nvSpPr>
          <p:cNvPr id="207" name="화살표: 오른쪽 206">
            <a:extLst>
              <a:ext uri="{FF2B5EF4-FFF2-40B4-BE49-F238E27FC236}">
                <a16:creationId xmlns:a16="http://schemas.microsoft.com/office/drawing/2014/main" id="{BFD9305B-B535-47B8-AA02-C649CDF4C79A}"/>
              </a:ext>
            </a:extLst>
          </p:cNvPr>
          <p:cNvSpPr/>
          <p:nvPr/>
        </p:nvSpPr>
        <p:spPr>
          <a:xfrm rot="5400000" flipV="1">
            <a:off x="8423243" y="3834104"/>
            <a:ext cx="324478" cy="8124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화살표: 오른쪽 207">
            <a:extLst>
              <a:ext uri="{FF2B5EF4-FFF2-40B4-BE49-F238E27FC236}">
                <a16:creationId xmlns:a16="http://schemas.microsoft.com/office/drawing/2014/main" id="{AED35C4A-2759-433A-94BC-51A8C3248FF0}"/>
              </a:ext>
            </a:extLst>
          </p:cNvPr>
          <p:cNvSpPr/>
          <p:nvPr/>
        </p:nvSpPr>
        <p:spPr>
          <a:xfrm rot="1641657">
            <a:off x="9189191" y="3781416"/>
            <a:ext cx="690157" cy="457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9" name="화살표: 오른쪽 208">
            <a:extLst>
              <a:ext uri="{FF2B5EF4-FFF2-40B4-BE49-F238E27FC236}">
                <a16:creationId xmlns:a16="http://schemas.microsoft.com/office/drawing/2014/main" id="{7F6521FB-8DBB-4D5D-9E4F-E4D154EC588A}"/>
              </a:ext>
            </a:extLst>
          </p:cNvPr>
          <p:cNvSpPr/>
          <p:nvPr/>
        </p:nvSpPr>
        <p:spPr>
          <a:xfrm rot="8841953" flipV="1">
            <a:off x="7294709" y="3785242"/>
            <a:ext cx="670916" cy="457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D6690288-ED82-4E66-8E57-BBBDF3A147C5}"/>
              </a:ext>
            </a:extLst>
          </p:cNvPr>
          <p:cNvSpPr txBox="1"/>
          <p:nvPr/>
        </p:nvSpPr>
        <p:spPr>
          <a:xfrm>
            <a:off x="9590709" y="1664121"/>
            <a:ext cx="199039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어플리케이션</a:t>
            </a:r>
            <a:r>
              <a:rPr lang="en-US" altLang="ko-KR" dirty="0"/>
              <a:t> </a:t>
            </a:r>
          </a:p>
          <a:p>
            <a:pPr>
              <a:lnSpc>
                <a:spcPct val="20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화면구성도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4457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E15D1BA2-D0FF-452C-A757-734C0EA2306C}"/>
              </a:ext>
            </a:extLst>
          </p:cNvPr>
          <p:cNvGrpSpPr/>
          <p:nvPr/>
        </p:nvGrpSpPr>
        <p:grpSpPr>
          <a:xfrm>
            <a:off x="5659959" y="306409"/>
            <a:ext cx="2042764" cy="2941503"/>
            <a:chOff x="745932" y="1408856"/>
            <a:chExt cx="3146487" cy="4705242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EA0BBD61-8C78-47ED-B2D6-7102D6B687EF}"/>
                </a:ext>
              </a:extLst>
            </p:cNvPr>
            <p:cNvGrpSpPr/>
            <p:nvPr/>
          </p:nvGrpSpPr>
          <p:grpSpPr>
            <a:xfrm>
              <a:off x="745932" y="1408856"/>
              <a:ext cx="3146487" cy="4705242"/>
              <a:chOff x="301940" y="1332772"/>
              <a:chExt cx="3146487" cy="4705242"/>
            </a:xfrm>
          </p:grpSpPr>
          <p:grpSp>
            <p:nvGrpSpPr>
              <p:cNvPr id="65" name="그룹 64">
                <a:extLst>
                  <a:ext uri="{FF2B5EF4-FFF2-40B4-BE49-F238E27FC236}">
                    <a16:creationId xmlns:a16="http://schemas.microsoft.com/office/drawing/2014/main" id="{C77DF5CD-883E-4B3B-836A-B2F504233F3C}"/>
                  </a:ext>
                </a:extLst>
              </p:cNvPr>
              <p:cNvGrpSpPr/>
              <p:nvPr/>
            </p:nvGrpSpPr>
            <p:grpSpPr>
              <a:xfrm>
                <a:off x="30194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67" name="그룹 66">
                  <a:extLst>
                    <a:ext uri="{FF2B5EF4-FFF2-40B4-BE49-F238E27FC236}">
                      <a16:creationId xmlns:a16="http://schemas.microsoft.com/office/drawing/2014/main" id="{DEEDF962-3E32-4EDD-818F-75549E1833E7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69" name="그림 5" descr="123123123123123123.png">
                    <a:extLst>
                      <a:ext uri="{FF2B5EF4-FFF2-40B4-BE49-F238E27FC236}">
                        <a16:creationId xmlns:a16="http://schemas.microsoft.com/office/drawing/2014/main" id="{580C1FAA-E5D2-4D77-AAF1-4F7659EE7E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70" name="Picture 3">
                    <a:extLst>
                      <a:ext uri="{FF2B5EF4-FFF2-40B4-BE49-F238E27FC236}">
                        <a16:creationId xmlns:a16="http://schemas.microsoft.com/office/drawing/2014/main" id="{1232385D-0648-4567-87FC-CEBE9E2825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68" name="Picture 5">
                  <a:extLst>
                    <a:ext uri="{FF2B5EF4-FFF2-40B4-BE49-F238E27FC236}">
                      <a16:creationId xmlns:a16="http://schemas.microsoft.com/office/drawing/2014/main" id="{A4656A37-E038-4C41-AA9B-5F8DA91F6E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66" name="그림 65">
                <a:extLst>
                  <a:ext uri="{FF2B5EF4-FFF2-40B4-BE49-F238E27FC236}">
                    <a16:creationId xmlns:a16="http://schemas.microsoft.com/office/drawing/2014/main" id="{E240DAD6-FEE4-47F1-8C3E-77352BB6C0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8" y="1913730"/>
                <a:ext cx="1893283" cy="3535739"/>
              </a:xfrm>
              <a:prstGeom prst="rect">
                <a:avLst/>
              </a:prstGeom>
            </p:spPr>
          </p:pic>
        </p:grpSp>
        <p:pic>
          <p:nvPicPr>
            <p:cNvPr id="58" name="Picture 2" descr="빨간 십자가에 대한 이미지 검색결과">
              <a:extLst>
                <a:ext uri="{FF2B5EF4-FFF2-40B4-BE49-F238E27FC236}">
                  <a16:creationId xmlns:a16="http://schemas.microsoft.com/office/drawing/2014/main" id="{1BC33277-B4DA-4AA9-9CD8-3DCFF5F469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4504" y="3058384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365ED2A-9D06-49BE-9CF8-D85976B8C2B2}"/>
                </a:ext>
              </a:extLst>
            </p:cNvPr>
            <p:cNvSpPr txBox="1"/>
            <p:nvPr/>
          </p:nvSpPr>
          <p:spPr>
            <a:xfrm>
              <a:off x="1994407" y="2981864"/>
              <a:ext cx="1137389" cy="590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Smart</a:t>
              </a:r>
            </a:p>
            <a:p>
              <a:r>
                <a:rPr lang="en-US" altLang="ko-KR" sz="900" dirty="0"/>
                <a:t>Life Guard</a:t>
              </a:r>
              <a:endParaRPr lang="ko-KR" altLang="en-US" sz="900" dirty="0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2BB98020-71F0-46ED-8295-26BBC892D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92177" y="3882047"/>
              <a:ext cx="1524000" cy="714375"/>
            </a:xfrm>
            <a:prstGeom prst="rect">
              <a:avLst/>
            </a:prstGeom>
          </p:spPr>
        </p:pic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66671CE6-DB2C-413C-866C-6ADBB47E8B87}"/>
                </a:ext>
              </a:extLst>
            </p:cNvPr>
            <p:cNvSpPr/>
            <p:nvPr/>
          </p:nvSpPr>
          <p:spPr>
            <a:xfrm>
              <a:off x="1767119" y="3882045"/>
              <a:ext cx="1117329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확인</a:t>
              </a:r>
            </a:p>
          </p:txBody>
        </p:sp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610D5AAC-9EB2-4E2A-A642-3E6AF15AC331}"/>
                </a:ext>
              </a:extLst>
            </p:cNvPr>
            <p:cNvSpPr/>
            <p:nvPr/>
          </p:nvSpPr>
          <p:spPr>
            <a:xfrm>
              <a:off x="1767119" y="4110940"/>
              <a:ext cx="1117329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취소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766FDCDD-0C19-4877-AC06-68D174CCE712}"/>
                </a:ext>
              </a:extLst>
            </p:cNvPr>
            <p:cNvSpPr/>
            <p:nvPr/>
          </p:nvSpPr>
          <p:spPr>
            <a:xfrm>
              <a:off x="1388074" y="2138584"/>
              <a:ext cx="1878182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F93F1FDB-34C6-46C1-B46E-AC251E3CA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454" y="4339834"/>
              <a:ext cx="1885802" cy="11857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8FE12C-A537-4E3A-896B-159665D2D5E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51CC9A-041E-4B1E-BFBA-DE2F211101DC}"/>
              </a:ext>
            </a:extLst>
          </p:cNvPr>
          <p:cNvSpPr txBox="1"/>
          <p:nvPr/>
        </p:nvSpPr>
        <p:spPr>
          <a:xfrm>
            <a:off x="8268027" y="909552"/>
            <a:ext cx="2971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메인 화면에서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유아밴드의 고유번호를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ko-KR" altLang="en-US" dirty="0"/>
              <a:t>    입력합니다</a:t>
            </a:r>
            <a:r>
              <a:rPr lang="en-US" altLang="ko-KR" dirty="0"/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55940-6455-4686-AA7F-C2AC9DD54247}"/>
              </a:ext>
            </a:extLst>
          </p:cNvPr>
          <p:cNvSpPr txBox="1"/>
          <p:nvPr/>
        </p:nvSpPr>
        <p:spPr>
          <a:xfrm>
            <a:off x="8268027" y="4137479"/>
            <a:ext cx="2971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위치확인 버튼을 누르면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아이가 어느 구역에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있는지 확인 가능합니다</a:t>
            </a:r>
            <a:r>
              <a:rPr lang="en-US" altLang="ko-KR" dirty="0"/>
              <a:t>.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1820573-17C1-43F8-A3CF-692C86EB6E10}"/>
              </a:ext>
            </a:extLst>
          </p:cNvPr>
          <p:cNvGrpSpPr/>
          <p:nvPr/>
        </p:nvGrpSpPr>
        <p:grpSpPr>
          <a:xfrm>
            <a:off x="701479" y="1744552"/>
            <a:ext cx="2492567" cy="3651352"/>
            <a:chOff x="745932" y="1408856"/>
            <a:chExt cx="3146487" cy="470524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4C688EE-85C3-453B-AAA3-F72D1FCEC97F}"/>
                </a:ext>
              </a:extLst>
            </p:cNvPr>
            <p:cNvGrpSpPr/>
            <p:nvPr/>
          </p:nvGrpSpPr>
          <p:grpSpPr>
            <a:xfrm>
              <a:off x="745932" y="1408856"/>
              <a:ext cx="3146487" cy="4705242"/>
              <a:chOff x="301940" y="1332772"/>
              <a:chExt cx="3146487" cy="4705242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B762D361-F24D-45E2-BA69-9D7D30E5462A}"/>
                  </a:ext>
                </a:extLst>
              </p:cNvPr>
              <p:cNvGrpSpPr/>
              <p:nvPr/>
            </p:nvGrpSpPr>
            <p:grpSpPr>
              <a:xfrm>
                <a:off x="30194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4D366203-3FAC-45C4-AC54-3C5E21C1923E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10" name="그림 5" descr="123123123123123123.png">
                    <a:extLst>
                      <a:ext uri="{FF2B5EF4-FFF2-40B4-BE49-F238E27FC236}">
                        <a16:creationId xmlns:a16="http://schemas.microsoft.com/office/drawing/2014/main" id="{77D9FAED-E810-4F73-B169-27BD7F2086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11" name="Picture 3">
                    <a:extLst>
                      <a:ext uri="{FF2B5EF4-FFF2-40B4-BE49-F238E27FC236}">
                        <a16:creationId xmlns:a16="http://schemas.microsoft.com/office/drawing/2014/main" id="{B30768F6-17BE-4BFF-9193-11EB7F29DC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9" name="Picture 5">
                  <a:extLst>
                    <a:ext uri="{FF2B5EF4-FFF2-40B4-BE49-F238E27FC236}">
                      <a16:creationId xmlns:a16="http://schemas.microsoft.com/office/drawing/2014/main" id="{1B08A0E9-CBFE-42DD-A081-B19B9CD5565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C677ABC-3708-446F-BB86-7B88D9B3D2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8" y="1913730"/>
                <a:ext cx="1893283" cy="3535739"/>
              </a:xfrm>
              <a:prstGeom prst="rect">
                <a:avLst/>
              </a:prstGeom>
            </p:spPr>
          </p:pic>
        </p:grpSp>
        <p:pic>
          <p:nvPicPr>
            <p:cNvPr id="1026" name="Picture 2" descr="빨간 십자가에 대한 이미지 검색결과">
              <a:extLst>
                <a:ext uri="{FF2B5EF4-FFF2-40B4-BE49-F238E27FC236}">
                  <a16:creationId xmlns:a16="http://schemas.microsoft.com/office/drawing/2014/main" id="{9E0E0677-E212-4CDA-898C-EE1C2CACAE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4504" y="3058384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5D572C-11F1-4343-B9DD-D651FF29DA1E}"/>
                </a:ext>
              </a:extLst>
            </p:cNvPr>
            <p:cNvSpPr txBox="1"/>
            <p:nvPr/>
          </p:nvSpPr>
          <p:spPr>
            <a:xfrm>
              <a:off x="1994407" y="2981864"/>
              <a:ext cx="1137389" cy="5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Smart</a:t>
              </a:r>
            </a:p>
            <a:p>
              <a:r>
                <a:rPr lang="en-US" altLang="ko-KR" sz="1200" dirty="0"/>
                <a:t>Life Guard</a:t>
              </a:r>
              <a:endParaRPr lang="ko-KR" altLang="en-US" sz="1200" dirty="0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F43AFAA-06C8-40CA-B88C-04DD878B2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92177" y="3882047"/>
              <a:ext cx="1524000" cy="714375"/>
            </a:xfrm>
            <a:prstGeom prst="rect">
              <a:avLst/>
            </a:prstGeom>
          </p:spPr>
        </p:pic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7EEDCC4E-1401-407C-B37F-C42723997ACD}"/>
                </a:ext>
              </a:extLst>
            </p:cNvPr>
            <p:cNvSpPr/>
            <p:nvPr/>
          </p:nvSpPr>
          <p:spPr>
            <a:xfrm>
              <a:off x="1767119" y="3882045"/>
              <a:ext cx="1117329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확인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4BE1B74D-1F0B-4AC5-A558-2489F875C2CC}"/>
                </a:ext>
              </a:extLst>
            </p:cNvPr>
            <p:cNvSpPr/>
            <p:nvPr/>
          </p:nvSpPr>
          <p:spPr>
            <a:xfrm>
              <a:off x="1767119" y="4110940"/>
              <a:ext cx="1117329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취소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4F3616F-DE25-4581-A6A6-63D5D1891F1B}"/>
                </a:ext>
              </a:extLst>
            </p:cNvPr>
            <p:cNvSpPr/>
            <p:nvPr/>
          </p:nvSpPr>
          <p:spPr>
            <a:xfrm>
              <a:off x="1388074" y="2138584"/>
              <a:ext cx="1878182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F4577257-601F-4727-BB8D-15A9B9D63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0454" y="4339834"/>
              <a:ext cx="1885802" cy="1185719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4B355A2-5240-44A8-88EB-AF4A9BABA95D}"/>
              </a:ext>
            </a:extLst>
          </p:cNvPr>
          <p:cNvGrpSpPr/>
          <p:nvPr/>
        </p:nvGrpSpPr>
        <p:grpSpPr>
          <a:xfrm>
            <a:off x="5682683" y="3522416"/>
            <a:ext cx="2042764" cy="2941503"/>
            <a:chOff x="4965315" y="1403165"/>
            <a:chExt cx="3146487" cy="4709036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B84B5D8-5683-42AA-A41C-6395508FF036}"/>
                </a:ext>
              </a:extLst>
            </p:cNvPr>
            <p:cNvGrpSpPr/>
            <p:nvPr/>
          </p:nvGrpSpPr>
          <p:grpSpPr>
            <a:xfrm>
              <a:off x="4965315" y="1403165"/>
              <a:ext cx="3146487" cy="4709036"/>
              <a:chOff x="1691680" y="476672"/>
              <a:chExt cx="3878580" cy="5472608"/>
            </a:xfrm>
          </p:grpSpPr>
          <p:pic>
            <p:nvPicPr>
              <p:cNvPr id="16" name="그림 5" descr="123123123123123123.png">
                <a:extLst>
                  <a:ext uri="{FF2B5EF4-FFF2-40B4-BE49-F238E27FC236}">
                    <a16:creationId xmlns:a16="http://schemas.microsoft.com/office/drawing/2014/main" id="{D5CC1316-81B8-48A7-BF7B-02CF2F41BA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691680" y="476672"/>
                <a:ext cx="3878580" cy="5472608"/>
              </a:xfrm>
              <a:prstGeom prst="rect">
                <a:avLst/>
              </a:prstGeom>
            </p:spPr>
          </p:pic>
          <p:pic>
            <p:nvPicPr>
              <p:cNvPr id="19" name="Picture 3">
                <a:extLst>
                  <a:ext uri="{FF2B5EF4-FFF2-40B4-BE49-F238E27FC236}">
                    <a16:creationId xmlns:a16="http://schemas.microsoft.com/office/drawing/2014/main" id="{D95630B9-989A-4690-B4A8-8300B69886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2483768" y="1196752"/>
                <a:ext cx="2324571" cy="4068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15" name="Picture 5">
              <a:extLst>
                <a:ext uri="{FF2B5EF4-FFF2-40B4-BE49-F238E27FC236}">
                  <a16:creationId xmlns:a16="http://schemas.microsoft.com/office/drawing/2014/main" id="{2E697BF0-FF0F-466F-B463-04500FF60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413" y="1984592"/>
              <a:ext cx="1893283" cy="35385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311FBA5-5CF4-49B7-9D17-21073CAD5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0412" y="1984591"/>
              <a:ext cx="1898936" cy="353323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329551B-FC43-42BB-8947-4092E0475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20112" y="3505084"/>
              <a:ext cx="1524000" cy="714375"/>
            </a:xfrm>
            <a:prstGeom prst="rect">
              <a:avLst/>
            </a:prstGeom>
          </p:spPr>
        </p:pic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7B344B3F-A16A-4CB6-8FE0-F739F149B892}"/>
                </a:ext>
              </a:extLst>
            </p:cNvPr>
            <p:cNvSpPr/>
            <p:nvPr/>
          </p:nvSpPr>
          <p:spPr>
            <a:xfrm>
              <a:off x="6160114" y="3837561"/>
              <a:ext cx="889331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위치 확인</a:t>
              </a:r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13276F3C-5185-4FB7-88B4-25F98B1D5FE3}"/>
                </a:ext>
              </a:extLst>
            </p:cNvPr>
            <p:cNvSpPr/>
            <p:nvPr/>
          </p:nvSpPr>
          <p:spPr>
            <a:xfrm>
              <a:off x="6160114" y="4066456"/>
              <a:ext cx="889331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뒤로</a:t>
              </a:r>
            </a:p>
          </p:txBody>
        </p:sp>
        <p:pic>
          <p:nvPicPr>
            <p:cNvPr id="31" name="Picture 2" descr="빨간 십자가에 대한 이미지 검색결과">
              <a:extLst>
                <a:ext uri="{FF2B5EF4-FFF2-40B4-BE49-F238E27FC236}">
                  <a16:creationId xmlns:a16="http://schemas.microsoft.com/office/drawing/2014/main" id="{B64876E1-9780-48CC-B4F8-59BC5A3D8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6244" y="3277320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7C458BA-3AB3-41BC-B0CC-246E1BD86A08}"/>
                </a:ext>
              </a:extLst>
            </p:cNvPr>
            <p:cNvSpPr txBox="1"/>
            <p:nvPr/>
          </p:nvSpPr>
          <p:spPr>
            <a:xfrm>
              <a:off x="6246146" y="3200800"/>
              <a:ext cx="1137390" cy="59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Smart</a:t>
              </a:r>
            </a:p>
            <a:p>
              <a:r>
                <a:rPr lang="en-US" altLang="ko-KR" sz="900" dirty="0"/>
                <a:t>Life Guard</a:t>
              </a:r>
              <a:endParaRPr lang="ko-KR" altLang="en-US" sz="900" dirty="0"/>
            </a:p>
          </p:txBody>
        </p:sp>
        <p:pic>
          <p:nvPicPr>
            <p:cNvPr id="1034" name="Picture 10" descr="location에 대한 이미지 검색결과">
              <a:extLst>
                <a:ext uri="{FF2B5EF4-FFF2-40B4-BE49-F238E27FC236}">
                  <a16:creationId xmlns:a16="http://schemas.microsoft.com/office/drawing/2014/main" id="{F53FED74-4B7D-40FF-BBAF-22A5FB42D6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7979" y="3837561"/>
              <a:ext cx="180931" cy="180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C31D256C-9E14-4972-B59F-72276AD49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953272" y="4075813"/>
              <a:ext cx="180931" cy="172027"/>
            </a:xfrm>
            <a:prstGeom prst="rect">
              <a:avLst/>
            </a:prstGeom>
          </p:spPr>
        </p:pic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A6EB281-4E9A-4FFE-B9D5-2D8683D59DCC}"/>
                </a:ext>
              </a:extLst>
            </p:cNvPr>
            <p:cNvSpPr/>
            <p:nvPr/>
          </p:nvSpPr>
          <p:spPr>
            <a:xfrm>
              <a:off x="5607894" y="2129253"/>
              <a:ext cx="1885802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D466E5D-F8D9-4C1C-9AC9-C7E62AFDC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0413" y="2109646"/>
              <a:ext cx="264385" cy="383056"/>
            </a:xfrm>
            <a:prstGeom prst="rect">
              <a:avLst/>
            </a:prstGeom>
          </p:spPr>
        </p:pic>
      </p:grpSp>
      <p:sp>
        <p:nvSpPr>
          <p:cNvPr id="71" name="화살표: 오른쪽 70">
            <a:extLst>
              <a:ext uri="{FF2B5EF4-FFF2-40B4-BE49-F238E27FC236}">
                <a16:creationId xmlns:a16="http://schemas.microsoft.com/office/drawing/2014/main" id="{0FD736B4-3F7C-4CE5-AD6D-470B1967D6ED}"/>
              </a:ext>
            </a:extLst>
          </p:cNvPr>
          <p:cNvSpPr/>
          <p:nvPr/>
        </p:nvSpPr>
        <p:spPr>
          <a:xfrm rot="20316988">
            <a:off x="3233128" y="2536963"/>
            <a:ext cx="1900775" cy="14358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화살표: 오른쪽 71">
            <a:extLst>
              <a:ext uri="{FF2B5EF4-FFF2-40B4-BE49-F238E27FC236}">
                <a16:creationId xmlns:a16="http://schemas.microsoft.com/office/drawing/2014/main" id="{548E6C8F-CBE8-492C-A82B-AEFA7C7407F5}"/>
              </a:ext>
            </a:extLst>
          </p:cNvPr>
          <p:cNvSpPr/>
          <p:nvPr/>
        </p:nvSpPr>
        <p:spPr>
          <a:xfrm rot="980837">
            <a:off x="3262048" y="4279717"/>
            <a:ext cx="1900775" cy="14358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A3FB531-EF1F-4983-89D1-AE452CB9EB71}"/>
              </a:ext>
            </a:extLst>
          </p:cNvPr>
          <p:cNvSpPr txBox="1"/>
          <p:nvPr/>
        </p:nvSpPr>
        <p:spPr>
          <a:xfrm rot="20315234">
            <a:off x="3425330" y="2714624"/>
            <a:ext cx="1574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다른 번호 입력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A7CE0F0-7867-4AD4-820F-6166980CDC85}"/>
              </a:ext>
            </a:extLst>
          </p:cNvPr>
          <p:cNvSpPr txBox="1"/>
          <p:nvPr/>
        </p:nvSpPr>
        <p:spPr>
          <a:xfrm rot="1026455">
            <a:off x="3295914" y="4434227"/>
            <a:ext cx="1574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올바른 번호 입력</a:t>
            </a:r>
          </a:p>
        </p:txBody>
      </p:sp>
    </p:spTree>
    <p:extLst>
      <p:ext uri="{BB962C8B-B14F-4D97-AF65-F5344CB8AC3E}">
        <p14:creationId xmlns:p14="http://schemas.microsoft.com/office/powerpoint/2010/main" val="3618561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8FE12C-A537-4E3A-896B-159665D2D5E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4B355A2-5240-44A8-88EB-AF4A9BABA95D}"/>
              </a:ext>
            </a:extLst>
          </p:cNvPr>
          <p:cNvGrpSpPr/>
          <p:nvPr/>
        </p:nvGrpSpPr>
        <p:grpSpPr>
          <a:xfrm>
            <a:off x="453293" y="1004340"/>
            <a:ext cx="2042764" cy="2941503"/>
            <a:chOff x="4965315" y="1403165"/>
            <a:chExt cx="3146487" cy="4709036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B84B5D8-5683-42AA-A41C-6395508FF036}"/>
                </a:ext>
              </a:extLst>
            </p:cNvPr>
            <p:cNvGrpSpPr/>
            <p:nvPr/>
          </p:nvGrpSpPr>
          <p:grpSpPr>
            <a:xfrm>
              <a:off x="4965315" y="1403165"/>
              <a:ext cx="3146487" cy="4709036"/>
              <a:chOff x="1691680" y="476672"/>
              <a:chExt cx="3878580" cy="5472608"/>
            </a:xfrm>
          </p:grpSpPr>
          <p:pic>
            <p:nvPicPr>
              <p:cNvPr id="16" name="그림 5" descr="123123123123123123.png">
                <a:extLst>
                  <a:ext uri="{FF2B5EF4-FFF2-40B4-BE49-F238E27FC236}">
                    <a16:creationId xmlns:a16="http://schemas.microsoft.com/office/drawing/2014/main" id="{D5CC1316-81B8-48A7-BF7B-02CF2F41BA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691680" y="476672"/>
                <a:ext cx="3878580" cy="5472608"/>
              </a:xfrm>
              <a:prstGeom prst="rect">
                <a:avLst/>
              </a:prstGeom>
            </p:spPr>
          </p:pic>
          <p:pic>
            <p:nvPicPr>
              <p:cNvPr id="19" name="Picture 3">
                <a:extLst>
                  <a:ext uri="{FF2B5EF4-FFF2-40B4-BE49-F238E27FC236}">
                    <a16:creationId xmlns:a16="http://schemas.microsoft.com/office/drawing/2014/main" id="{D95630B9-989A-4690-B4A8-8300B69886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2483768" y="1196752"/>
                <a:ext cx="2324571" cy="4068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15" name="Picture 5">
              <a:extLst>
                <a:ext uri="{FF2B5EF4-FFF2-40B4-BE49-F238E27FC236}">
                  <a16:creationId xmlns:a16="http://schemas.microsoft.com/office/drawing/2014/main" id="{2E697BF0-FF0F-466F-B463-04500FF60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413" y="1984592"/>
              <a:ext cx="1893283" cy="35385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311FBA5-5CF4-49B7-9D17-21073CAD5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0412" y="1984591"/>
              <a:ext cx="1898936" cy="353323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329551B-FC43-42BB-8947-4092E0475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20112" y="3505084"/>
              <a:ext cx="1524000" cy="714375"/>
            </a:xfrm>
            <a:prstGeom prst="rect">
              <a:avLst/>
            </a:prstGeom>
          </p:spPr>
        </p:pic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7B344B3F-A16A-4CB6-8FE0-F739F149B892}"/>
                </a:ext>
              </a:extLst>
            </p:cNvPr>
            <p:cNvSpPr/>
            <p:nvPr/>
          </p:nvSpPr>
          <p:spPr>
            <a:xfrm>
              <a:off x="6160114" y="3837561"/>
              <a:ext cx="889331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위치 확인</a:t>
              </a:r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13276F3C-5185-4FB7-88B4-25F98B1D5FE3}"/>
                </a:ext>
              </a:extLst>
            </p:cNvPr>
            <p:cNvSpPr/>
            <p:nvPr/>
          </p:nvSpPr>
          <p:spPr>
            <a:xfrm>
              <a:off x="6160114" y="4066456"/>
              <a:ext cx="889331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뒤로</a:t>
              </a:r>
            </a:p>
          </p:txBody>
        </p:sp>
        <p:pic>
          <p:nvPicPr>
            <p:cNvPr id="31" name="Picture 2" descr="빨간 십자가에 대한 이미지 검색결과">
              <a:extLst>
                <a:ext uri="{FF2B5EF4-FFF2-40B4-BE49-F238E27FC236}">
                  <a16:creationId xmlns:a16="http://schemas.microsoft.com/office/drawing/2014/main" id="{B64876E1-9780-48CC-B4F8-59BC5A3D8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6244" y="3277320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7C458BA-3AB3-41BC-B0CC-246E1BD86A08}"/>
                </a:ext>
              </a:extLst>
            </p:cNvPr>
            <p:cNvSpPr txBox="1"/>
            <p:nvPr/>
          </p:nvSpPr>
          <p:spPr>
            <a:xfrm>
              <a:off x="6246146" y="3200800"/>
              <a:ext cx="1137390" cy="59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Smart</a:t>
              </a:r>
            </a:p>
            <a:p>
              <a:r>
                <a:rPr lang="en-US" altLang="ko-KR" sz="900" dirty="0"/>
                <a:t>Life Guard</a:t>
              </a:r>
              <a:endParaRPr lang="ko-KR" altLang="en-US" sz="900" dirty="0"/>
            </a:p>
          </p:txBody>
        </p:sp>
        <p:pic>
          <p:nvPicPr>
            <p:cNvPr id="1034" name="Picture 10" descr="location에 대한 이미지 검색결과">
              <a:extLst>
                <a:ext uri="{FF2B5EF4-FFF2-40B4-BE49-F238E27FC236}">
                  <a16:creationId xmlns:a16="http://schemas.microsoft.com/office/drawing/2014/main" id="{F53FED74-4B7D-40FF-BBAF-22A5FB42D6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7979" y="3837561"/>
              <a:ext cx="180931" cy="180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C31D256C-9E14-4972-B59F-72276AD49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953272" y="4075813"/>
              <a:ext cx="180931" cy="172027"/>
            </a:xfrm>
            <a:prstGeom prst="rect">
              <a:avLst/>
            </a:prstGeom>
          </p:spPr>
        </p:pic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A6EB281-4E9A-4FFE-B9D5-2D8683D59DCC}"/>
                </a:ext>
              </a:extLst>
            </p:cNvPr>
            <p:cNvSpPr/>
            <p:nvPr/>
          </p:nvSpPr>
          <p:spPr>
            <a:xfrm>
              <a:off x="5607894" y="2129253"/>
              <a:ext cx="1885802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D466E5D-F8D9-4C1C-9AC9-C7E62AFDC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0413" y="2109646"/>
              <a:ext cx="264385" cy="383056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B916907-BE05-409C-A633-A61DE79B9CA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277" y="1506631"/>
            <a:ext cx="2571529" cy="2322671"/>
          </a:xfrm>
          <a:prstGeom prst="rect">
            <a:avLst/>
          </a:prstGeom>
        </p:spPr>
      </p:pic>
      <p:sp>
        <p:nvSpPr>
          <p:cNvPr id="73" name="화살표: 오른쪽 72">
            <a:extLst>
              <a:ext uri="{FF2B5EF4-FFF2-40B4-BE49-F238E27FC236}">
                <a16:creationId xmlns:a16="http://schemas.microsoft.com/office/drawing/2014/main" id="{CE68AFD4-8002-4D32-893D-7D5BD9B99407}"/>
              </a:ext>
            </a:extLst>
          </p:cNvPr>
          <p:cNvSpPr/>
          <p:nvPr/>
        </p:nvSpPr>
        <p:spPr>
          <a:xfrm>
            <a:off x="2380425" y="2073167"/>
            <a:ext cx="1854048" cy="10186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068833-9A18-47DA-AD60-0FDEC7B8AC44}"/>
              </a:ext>
            </a:extLst>
          </p:cNvPr>
          <p:cNvSpPr txBox="1"/>
          <p:nvPr/>
        </p:nvSpPr>
        <p:spPr>
          <a:xfrm>
            <a:off x="2496057" y="1786559"/>
            <a:ext cx="16249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유아 위치정보 요청</a:t>
            </a: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41771A6B-810D-4920-BD0A-44E24D983A26}"/>
              </a:ext>
            </a:extLst>
          </p:cNvPr>
          <p:cNvSpPr/>
          <p:nvPr/>
        </p:nvSpPr>
        <p:spPr>
          <a:xfrm rot="10800000">
            <a:off x="2380425" y="2523318"/>
            <a:ext cx="1854048" cy="10186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294F03A-4875-4AE1-B965-5FFC599E91FC}"/>
              </a:ext>
            </a:extLst>
          </p:cNvPr>
          <p:cNvSpPr txBox="1"/>
          <p:nvPr/>
        </p:nvSpPr>
        <p:spPr>
          <a:xfrm>
            <a:off x="2494983" y="2648824"/>
            <a:ext cx="16249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유아 위치정보 전송</a:t>
            </a: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96781FC8-AF20-428F-8314-C746949430A4}"/>
              </a:ext>
            </a:extLst>
          </p:cNvPr>
          <p:cNvGrpSpPr/>
          <p:nvPr/>
        </p:nvGrpSpPr>
        <p:grpSpPr>
          <a:xfrm>
            <a:off x="9010289" y="3872019"/>
            <a:ext cx="2042765" cy="2737423"/>
            <a:chOff x="4890374" y="1308781"/>
            <a:chExt cx="3146487" cy="4705242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B9319327-BCE3-4238-A9D5-03B0E3E9B407}"/>
                </a:ext>
              </a:extLst>
            </p:cNvPr>
            <p:cNvGrpSpPr/>
            <p:nvPr/>
          </p:nvGrpSpPr>
          <p:grpSpPr>
            <a:xfrm>
              <a:off x="4890374" y="1308781"/>
              <a:ext cx="3146487" cy="4705242"/>
              <a:chOff x="641153" y="1477852"/>
              <a:chExt cx="3146487" cy="470524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CBD91DC7-EC47-4AA4-A3FD-C05E457124A9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86" name="그룹 85">
                  <a:extLst>
                    <a:ext uri="{FF2B5EF4-FFF2-40B4-BE49-F238E27FC236}">
                      <a16:creationId xmlns:a16="http://schemas.microsoft.com/office/drawing/2014/main" id="{55A23B25-EB75-4913-8A2E-0CC2AF7FB542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88" name="그룹 87">
                    <a:extLst>
                      <a:ext uri="{FF2B5EF4-FFF2-40B4-BE49-F238E27FC236}">
                        <a16:creationId xmlns:a16="http://schemas.microsoft.com/office/drawing/2014/main" id="{DB4F29CF-C186-4652-B32D-D082FC1443CB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90" name="그림 5" descr="123123123123123123.png">
                      <a:extLst>
                        <a:ext uri="{FF2B5EF4-FFF2-40B4-BE49-F238E27FC236}">
                          <a16:creationId xmlns:a16="http://schemas.microsoft.com/office/drawing/2014/main" id="{5A7CD979-8C8D-46B4-9CA1-49A0D67E78D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1" name="Picture 3">
                      <a:extLst>
                        <a:ext uri="{FF2B5EF4-FFF2-40B4-BE49-F238E27FC236}">
                          <a16:creationId xmlns:a16="http://schemas.microsoft.com/office/drawing/2014/main" id="{05004E80-D6AB-4DA6-A972-FE247BFB3BA8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89" name="Picture 5">
                    <a:extLst>
                      <a:ext uri="{FF2B5EF4-FFF2-40B4-BE49-F238E27FC236}">
                        <a16:creationId xmlns:a16="http://schemas.microsoft.com/office/drawing/2014/main" id="{F790D9D3-709B-4F20-AC9E-4C5F887A1E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87" name="그림 86">
                  <a:extLst>
                    <a:ext uri="{FF2B5EF4-FFF2-40B4-BE49-F238E27FC236}">
                      <a16:creationId xmlns:a16="http://schemas.microsoft.com/office/drawing/2014/main" id="{D8E04BFF-B305-486B-B7E1-F6A94B561B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B9BCC759-4463-4E48-B143-EB006591DC72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5BFA8FF1-94AD-4EB6-93C9-03DBD68FE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2868" y="1859173"/>
              <a:ext cx="1903352" cy="3533236"/>
            </a:xfrm>
            <a:prstGeom prst="rect">
              <a:avLst/>
            </a:prstGeom>
          </p:spPr>
        </p:pic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18911D2-C3EF-40B5-9BB5-9CA114B2BEB6}"/>
                </a:ext>
              </a:extLst>
            </p:cNvPr>
            <p:cNvSpPr/>
            <p:nvPr/>
          </p:nvSpPr>
          <p:spPr>
            <a:xfrm>
              <a:off x="5519294" y="2003834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6D221BA8-9232-4570-A3BF-E875D9AD0713}"/>
                </a:ext>
              </a:extLst>
            </p:cNvPr>
            <p:cNvSpPr/>
            <p:nvPr/>
          </p:nvSpPr>
          <p:spPr>
            <a:xfrm>
              <a:off x="5636133" y="3149218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2097FD6-E571-42FE-AB39-A00C2362FB51}"/>
                </a:ext>
              </a:extLst>
            </p:cNvPr>
            <p:cNvSpPr txBox="1"/>
            <p:nvPr/>
          </p:nvSpPr>
          <p:spPr>
            <a:xfrm>
              <a:off x="5261376" y="3576711"/>
              <a:ext cx="2428958" cy="423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FF0000"/>
                  </a:solidFill>
                </a:rPr>
                <a:t>위험지역에 있습니다</a:t>
              </a:r>
              <a:r>
                <a:rPr lang="en-US" altLang="ko-KR" sz="1000" dirty="0">
                  <a:solidFill>
                    <a:srgbClr val="FF0000"/>
                  </a:solidFill>
                </a:rPr>
                <a:t>.</a:t>
              </a:r>
              <a:endParaRPr lang="ko-KR" altLang="en-US" sz="10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0FFA7CD1-8D73-48D8-8C06-322DF665128A}"/>
              </a:ext>
            </a:extLst>
          </p:cNvPr>
          <p:cNvGrpSpPr/>
          <p:nvPr/>
        </p:nvGrpSpPr>
        <p:grpSpPr>
          <a:xfrm>
            <a:off x="4119915" y="3852942"/>
            <a:ext cx="2042765" cy="2737423"/>
            <a:chOff x="0" y="1289704"/>
            <a:chExt cx="3146487" cy="4705242"/>
          </a:xfrm>
        </p:grpSpPr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F2DF2720-A850-4831-A250-80C364C7EA00}"/>
                </a:ext>
              </a:extLst>
            </p:cNvPr>
            <p:cNvGrpSpPr/>
            <p:nvPr/>
          </p:nvGrpSpPr>
          <p:grpSpPr>
            <a:xfrm>
              <a:off x="0" y="1289704"/>
              <a:ext cx="3146487" cy="4705242"/>
              <a:chOff x="641153" y="1477852"/>
              <a:chExt cx="3146487" cy="4705242"/>
            </a:xfrm>
          </p:grpSpPr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7E4B5368-2332-469F-B47F-BB1D328E4950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100" name="그룹 99">
                  <a:extLst>
                    <a:ext uri="{FF2B5EF4-FFF2-40B4-BE49-F238E27FC236}">
                      <a16:creationId xmlns:a16="http://schemas.microsoft.com/office/drawing/2014/main" id="{B739761E-64D8-448A-8AD7-9CDFB4DE1E2A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102" name="그룹 101">
                    <a:extLst>
                      <a:ext uri="{FF2B5EF4-FFF2-40B4-BE49-F238E27FC236}">
                        <a16:creationId xmlns:a16="http://schemas.microsoft.com/office/drawing/2014/main" id="{EC2A4C57-5734-4E39-86E1-699518A1EE20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104" name="그림 5" descr="123123123123123123.png">
                      <a:extLst>
                        <a:ext uri="{FF2B5EF4-FFF2-40B4-BE49-F238E27FC236}">
                          <a16:creationId xmlns:a16="http://schemas.microsoft.com/office/drawing/2014/main" id="{897DCB0F-2AB7-4981-9F06-8DF070B0DCD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5" name="Picture 3">
                      <a:extLst>
                        <a:ext uri="{FF2B5EF4-FFF2-40B4-BE49-F238E27FC236}">
                          <a16:creationId xmlns:a16="http://schemas.microsoft.com/office/drawing/2014/main" id="{D6BE38AA-CFE6-43DF-89B5-66D6D737478A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103" name="Picture 5">
                    <a:extLst>
                      <a:ext uri="{FF2B5EF4-FFF2-40B4-BE49-F238E27FC236}">
                        <a16:creationId xmlns:a16="http://schemas.microsoft.com/office/drawing/2014/main" id="{22D44626-58C2-42CE-95DB-416BEC750E2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101" name="그림 100">
                  <a:extLst>
                    <a:ext uri="{FF2B5EF4-FFF2-40B4-BE49-F238E27FC236}">
                      <a16:creationId xmlns:a16="http://schemas.microsoft.com/office/drawing/2014/main" id="{1E96C304-E0E9-4242-AAD4-0B6BD57C8B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093A1180-4BA3-470A-BC84-549E561E05EA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24E29752-B994-4B8E-9385-6F44F04C5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244" y="1866868"/>
              <a:ext cx="1903352" cy="3533236"/>
            </a:xfrm>
            <a:prstGeom prst="rect">
              <a:avLst/>
            </a:prstGeom>
          </p:spPr>
        </p:pic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3DA47139-4ECC-4AF5-A482-50B396301371}"/>
                </a:ext>
              </a:extLst>
            </p:cNvPr>
            <p:cNvSpPr/>
            <p:nvPr/>
          </p:nvSpPr>
          <p:spPr>
            <a:xfrm>
              <a:off x="629914" y="2003834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89B55DA8-0096-42D9-A4E2-068BBD482EAC}"/>
                </a:ext>
              </a:extLst>
            </p:cNvPr>
            <p:cNvSpPr/>
            <p:nvPr/>
          </p:nvSpPr>
          <p:spPr>
            <a:xfrm>
              <a:off x="705137" y="3025716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8E0F45-6ABB-4CCA-A0F7-2738D5DF2EBE}"/>
                </a:ext>
              </a:extLst>
            </p:cNvPr>
            <p:cNvSpPr txBox="1"/>
            <p:nvPr/>
          </p:nvSpPr>
          <p:spPr>
            <a:xfrm>
              <a:off x="549978" y="3511082"/>
              <a:ext cx="2104917" cy="396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안전지역에 있습니다</a:t>
              </a:r>
              <a:r>
                <a:rPr lang="en-US" altLang="ko-KR" sz="900" dirty="0"/>
                <a:t>.</a:t>
              </a:r>
              <a:endParaRPr lang="ko-KR" altLang="en-US" sz="900" dirty="0"/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782CC06E-E7A0-46C8-8C9E-22146325C5B4}"/>
              </a:ext>
            </a:extLst>
          </p:cNvPr>
          <p:cNvGrpSpPr/>
          <p:nvPr/>
        </p:nvGrpSpPr>
        <p:grpSpPr>
          <a:xfrm>
            <a:off x="6562510" y="3856736"/>
            <a:ext cx="2042765" cy="2737423"/>
            <a:chOff x="2442595" y="1293498"/>
            <a:chExt cx="3146487" cy="4705242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DB096444-953C-490C-A6D9-33DACCFC530F}"/>
                </a:ext>
              </a:extLst>
            </p:cNvPr>
            <p:cNvGrpSpPr/>
            <p:nvPr/>
          </p:nvGrpSpPr>
          <p:grpSpPr>
            <a:xfrm>
              <a:off x="2442595" y="1293498"/>
              <a:ext cx="3146487" cy="4705242"/>
              <a:chOff x="641153" y="1477852"/>
              <a:chExt cx="3146487" cy="4705242"/>
            </a:xfrm>
          </p:grpSpPr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81C38F3D-DF3D-48D4-A077-9EA82ABAA85A}"/>
                  </a:ext>
                </a:extLst>
              </p:cNvPr>
              <p:cNvGrpSpPr/>
              <p:nvPr/>
            </p:nvGrpSpPr>
            <p:grpSpPr>
              <a:xfrm>
                <a:off x="641153" y="1477852"/>
                <a:ext cx="3146487" cy="4705242"/>
                <a:chOff x="301940" y="1332772"/>
                <a:chExt cx="3146487" cy="4705242"/>
              </a:xfrm>
            </p:grpSpPr>
            <p:grpSp>
              <p:nvGrpSpPr>
                <p:cNvPr id="114" name="그룹 113">
                  <a:extLst>
                    <a:ext uri="{FF2B5EF4-FFF2-40B4-BE49-F238E27FC236}">
                      <a16:creationId xmlns:a16="http://schemas.microsoft.com/office/drawing/2014/main" id="{7F646CFF-E3BE-440A-89BF-6E227C76A769}"/>
                    </a:ext>
                  </a:extLst>
                </p:cNvPr>
                <p:cNvGrpSpPr/>
                <p:nvPr/>
              </p:nvGrpSpPr>
              <p:grpSpPr>
                <a:xfrm>
                  <a:off x="301940" y="1332772"/>
                  <a:ext cx="3146487" cy="4705242"/>
                  <a:chOff x="624507" y="981376"/>
                  <a:chExt cx="4752000" cy="5832000"/>
                </a:xfrm>
              </p:grpSpPr>
              <p:grpSp>
                <p:nvGrpSpPr>
                  <p:cNvPr id="116" name="그룹 115">
                    <a:extLst>
                      <a:ext uri="{FF2B5EF4-FFF2-40B4-BE49-F238E27FC236}">
                        <a16:creationId xmlns:a16="http://schemas.microsoft.com/office/drawing/2014/main" id="{4F596429-A8FA-45B3-97F7-9909E0279640}"/>
                      </a:ext>
                    </a:extLst>
                  </p:cNvPr>
                  <p:cNvGrpSpPr/>
                  <p:nvPr/>
                </p:nvGrpSpPr>
                <p:grpSpPr>
                  <a:xfrm>
                    <a:off x="624507" y="981376"/>
                    <a:ext cx="4752000" cy="5832000"/>
                    <a:chOff x="1691680" y="476672"/>
                    <a:chExt cx="3878580" cy="5472608"/>
                  </a:xfrm>
                </p:grpSpPr>
                <p:pic>
                  <p:nvPicPr>
                    <p:cNvPr id="118" name="그림 5" descr="123123123123123123.png">
                      <a:extLst>
                        <a:ext uri="{FF2B5EF4-FFF2-40B4-BE49-F238E27FC236}">
                          <a16:creationId xmlns:a16="http://schemas.microsoft.com/office/drawing/2014/main" id="{99F95308-122F-4FEE-82D5-D4B0EE19077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/>
                    <a:stretch>
                      <a:fillRect/>
                    </a:stretch>
                  </p:blipFill>
                  <p:spPr>
                    <a:xfrm>
                      <a:off x="1691680" y="476672"/>
                      <a:ext cx="3878580" cy="547260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9" name="Picture 3">
                      <a:extLst>
                        <a:ext uri="{FF2B5EF4-FFF2-40B4-BE49-F238E27FC236}">
                          <a16:creationId xmlns:a16="http://schemas.microsoft.com/office/drawing/2014/main" id="{04695D12-7EB0-4810-B817-4ADB46DCD844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4" cstate="print"/>
                    <a:srcRect/>
                    <a:stretch>
                      <a:fillRect/>
                    </a:stretch>
                  </p:blipFill>
                  <p:spPr bwMode="auto">
                    <a:xfrm>
                      <a:off x="2483768" y="1196752"/>
                      <a:ext cx="2324571" cy="406800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</p:grpSp>
              <p:pic>
                <p:nvPicPr>
                  <p:cNvPr id="117" name="Picture 5">
                    <a:extLst>
                      <a:ext uri="{FF2B5EF4-FFF2-40B4-BE49-F238E27FC236}">
                        <a16:creationId xmlns:a16="http://schemas.microsoft.com/office/drawing/2014/main" id="{37DCFEC2-2781-4BEA-A701-F984D230D2C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83667" y="1701456"/>
                    <a:ext cx="2859341" cy="4382437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pic>
              <p:nvPicPr>
                <p:cNvPr id="115" name="그림 114">
                  <a:extLst>
                    <a:ext uri="{FF2B5EF4-FFF2-40B4-BE49-F238E27FC236}">
                      <a16:creationId xmlns:a16="http://schemas.microsoft.com/office/drawing/2014/main" id="{86D269D1-ACED-44C7-BF3D-C4CDBB6CC0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7038" y="1913730"/>
                  <a:ext cx="1893283" cy="3535739"/>
                </a:xfrm>
                <a:prstGeom prst="rect">
                  <a:avLst/>
                </a:prstGeom>
              </p:spPr>
            </p:pic>
          </p:grpSp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0A86972A-5344-4D5A-93C9-BACB74FCFC2E}"/>
                  </a:ext>
                </a:extLst>
              </p:cNvPr>
              <p:cNvSpPr/>
              <p:nvPr/>
            </p:nvSpPr>
            <p:spPr>
              <a:xfrm>
                <a:off x="1563329" y="3464935"/>
                <a:ext cx="1327355" cy="1350413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8" name="그림 107">
              <a:extLst>
                <a:ext uri="{FF2B5EF4-FFF2-40B4-BE49-F238E27FC236}">
                  <a16:creationId xmlns:a16="http://schemas.microsoft.com/office/drawing/2014/main" id="{1D6BFDE5-1125-4708-B066-7A1AAC5C2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2877" y="1859173"/>
              <a:ext cx="1903352" cy="3533236"/>
            </a:xfrm>
            <a:prstGeom prst="rect">
              <a:avLst/>
            </a:prstGeom>
          </p:spPr>
        </p:pic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5E99F723-1A3D-4DE4-95A0-B319D3E8B3BB}"/>
                </a:ext>
              </a:extLst>
            </p:cNvPr>
            <p:cNvSpPr/>
            <p:nvPr/>
          </p:nvSpPr>
          <p:spPr>
            <a:xfrm>
              <a:off x="3083827" y="2011529"/>
              <a:ext cx="1893283" cy="3251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8E53B21B-6FAA-4F13-9C80-EC0DB00161B5}"/>
                </a:ext>
              </a:extLst>
            </p:cNvPr>
            <p:cNvSpPr/>
            <p:nvPr/>
          </p:nvSpPr>
          <p:spPr>
            <a:xfrm>
              <a:off x="3102899" y="3211477"/>
              <a:ext cx="1740424" cy="120015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E057599-442A-458B-A148-4718092FA48A}"/>
                </a:ext>
              </a:extLst>
            </p:cNvPr>
            <p:cNvSpPr txBox="1"/>
            <p:nvPr/>
          </p:nvSpPr>
          <p:spPr>
            <a:xfrm>
              <a:off x="2801360" y="3370145"/>
              <a:ext cx="2428958" cy="740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>
                  <a:solidFill>
                    <a:srgbClr val="FF0000"/>
                  </a:solidFill>
                </a:rPr>
                <a:t>위험지역 근처에</a:t>
              </a:r>
              <a:endParaRPr lang="en-US" altLang="ko-KR" sz="1050" dirty="0">
                <a:solidFill>
                  <a:srgbClr val="FF0000"/>
                </a:solidFill>
              </a:endParaRPr>
            </a:p>
            <a:p>
              <a:pPr algn="ctr"/>
              <a:r>
                <a:rPr lang="ko-KR" altLang="en-US" sz="1050" dirty="0">
                  <a:solidFill>
                    <a:srgbClr val="FF0000"/>
                  </a:solidFill>
                </a:rPr>
                <a:t>있습니다</a:t>
              </a:r>
              <a:r>
                <a:rPr lang="en-US" altLang="ko-KR" sz="1050" dirty="0">
                  <a:solidFill>
                    <a:srgbClr val="FF0000"/>
                  </a:solidFill>
                </a:rPr>
                <a:t>.</a:t>
              </a:r>
              <a:endParaRPr lang="ko-KR" altLang="en-US" sz="105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251DC8D-1023-4C62-A4E3-C4533DAF50EC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474675" y="3945843"/>
            <a:ext cx="0" cy="172496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B71ADB2-F788-4070-88BE-4A4380131976}"/>
              </a:ext>
            </a:extLst>
          </p:cNvPr>
          <p:cNvCxnSpPr>
            <a:cxnSpLocks/>
          </p:cNvCxnSpPr>
          <p:nvPr/>
        </p:nvCxnSpPr>
        <p:spPr>
          <a:xfrm flipV="1">
            <a:off x="1474675" y="5670806"/>
            <a:ext cx="241232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9C5EB5D-391E-4212-8DA2-66354C2F7245}"/>
              </a:ext>
            </a:extLst>
          </p:cNvPr>
          <p:cNvSpPr txBox="1"/>
          <p:nvPr/>
        </p:nvSpPr>
        <p:spPr>
          <a:xfrm>
            <a:off x="1806353" y="5244011"/>
            <a:ext cx="16249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위치 정보 출력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4D43562-BAC8-44AE-9164-7452ACB84C13}"/>
              </a:ext>
            </a:extLst>
          </p:cNvPr>
          <p:cNvSpPr txBox="1"/>
          <p:nvPr/>
        </p:nvSpPr>
        <p:spPr>
          <a:xfrm>
            <a:off x="7626738" y="1647007"/>
            <a:ext cx="3824401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위치확인 버튼을 누르면</a:t>
            </a:r>
            <a:r>
              <a:rPr lang="en-US" altLang="ko-KR" dirty="0"/>
              <a:t> </a:t>
            </a:r>
            <a:r>
              <a:rPr lang="ko-KR" altLang="en-US" dirty="0"/>
              <a:t>서버로부터 데이터를</a:t>
            </a:r>
            <a:r>
              <a:rPr lang="en-US" altLang="ko-KR" dirty="0"/>
              <a:t> </a:t>
            </a:r>
            <a:r>
              <a:rPr lang="ko-KR" altLang="en-US" dirty="0"/>
              <a:t>받아와서 아이가 어느 지역에 있는지 알려줍니다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895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수행 시나리오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8FE12C-A537-4E3A-896B-159665D2D5E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853E2F6-7738-44C7-9F5A-ADDB1BED1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50" y="1818082"/>
            <a:ext cx="905143" cy="356412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D0EDF608-A8DF-4422-8A31-8E8FE004A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204156" y="1944397"/>
            <a:ext cx="905143" cy="3564126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1BF2A9C-6E13-4110-B4C1-257283B2AC59}"/>
              </a:ext>
            </a:extLst>
          </p:cNvPr>
          <p:cNvGrpSpPr/>
          <p:nvPr/>
        </p:nvGrpSpPr>
        <p:grpSpPr>
          <a:xfrm>
            <a:off x="1119946" y="1216741"/>
            <a:ext cx="3429931" cy="5168967"/>
            <a:chOff x="1119946" y="1216741"/>
            <a:chExt cx="3429931" cy="5168967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762D361-F24D-45E2-BA69-9D7D30E5462A}"/>
                </a:ext>
              </a:extLst>
            </p:cNvPr>
            <p:cNvGrpSpPr/>
            <p:nvPr/>
          </p:nvGrpSpPr>
          <p:grpSpPr>
            <a:xfrm>
              <a:off x="1119946" y="1216741"/>
              <a:ext cx="3429931" cy="5168967"/>
              <a:chOff x="624507" y="981376"/>
              <a:chExt cx="4752000" cy="583200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D366203-3FAC-45C4-AC54-3C5E21C1923E}"/>
                  </a:ext>
                </a:extLst>
              </p:cNvPr>
              <p:cNvGrpSpPr/>
              <p:nvPr/>
            </p:nvGrpSpPr>
            <p:grpSpPr>
              <a:xfrm>
                <a:off x="624507" y="981376"/>
                <a:ext cx="4752000" cy="5832000"/>
                <a:chOff x="1691680" y="476672"/>
                <a:chExt cx="3878580" cy="5472608"/>
              </a:xfrm>
            </p:grpSpPr>
            <p:pic>
              <p:nvPicPr>
                <p:cNvPr id="10" name="그림 5" descr="123123123123123123.png">
                  <a:extLst>
                    <a:ext uri="{FF2B5EF4-FFF2-40B4-BE49-F238E27FC236}">
                      <a16:creationId xmlns:a16="http://schemas.microsoft.com/office/drawing/2014/main" id="{77D9FAED-E810-4F73-B169-27BD7F2086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91680" y="476672"/>
                  <a:ext cx="3878580" cy="5472608"/>
                </a:xfrm>
                <a:prstGeom prst="rect">
                  <a:avLst/>
                </a:prstGeom>
              </p:spPr>
            </p:pic>
            <p:pic>
              <p:nvPicPr>
                <p:cNvPr id="11" name="Picture 3">
                  <a:extLst>
                    <a:ext uri="{FF2B5EF4-FFF2-40B4-BE49-F238E27FC236}">
                      <a16:creationId xmlns:a16="http://schemas.microsoft.com/office/drawing/2014/main" id="{B30768F6-17BE-4BFF-9193-11EB7F29DC6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/>
                <a:srcRect/>
                <a:stretch>
                  <a:fillRect/>
                </a:stretch>
              </p:blipFill>
              <p:spPr bwMode="auto">
                <a:xfrm>
                  <a:off x="2483768" y="1196752"/>
                  <a:ext cx="2324571" cy="4068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pic>
            <p:nvPicPr>
              <p:cNvPr id="9" name="Picture 5">
                <a:extLst>
                  <a:ext uri="{FF2B5EF4-FFF2-40B4-BE49-F238E27FC236}">
                    <a16:creationId xmlns:a16="http://schemas.microsoft.com/office/drawing/2014/main" id="{1B08A0E9-CBFE-42DD-A081-B19B9CD556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83667" y="1701456"/>
                <a:ext cx="2859341" cy="4382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94D264A-F3BD-4996-8DB5-D58BA141F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0243" y="1844347"/>
              <a:ext cx="2063835" cy="3894811"/>
            </a:xfrm>
            <a:prstGeom prst="rect">
              <a:avLst/>
            </a:prstGeom>
          </p:spPr>
        </p:pic>
        <p:sp>
          <p:nvSpPr>
            <p:cNvPr id="6" name="순서도: 처리 5">
              <a:extLst>
                <a:ext uri="{FF2B5EF4-FFF2-40B4-BE49-F238E27FC236}">
                  <a16:creationId xmlns:a16="http://schemas.microsoft.com/office/drawing/2014/main" id="{6D64EEC0-503D-48F7-95DB-0D053DCD2EDB}"/>
                </a:ext>
              </a:extLst>
            </p:cNvPr>
            <p:cNvSpPr/>
            <p:nvPr/>
          </p:nvSpPr>
          <p:spPr>
            <a:xfrm>
              <a:off x="1799669" y="1842959"/>
              <a:ext cx="2063835" cy="3884203"/>
            </a:xfrm>
            <a:prstGeom prst="flowChartProcess">
              <a:avLst/>
            </a:prstGeom>
            <a:solidFill>
              <a:schemeClr val="bg2">
                <a:lumMod val="1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CADE349A-0D9E-45D7-9E3C-2FB6AC99113A}"/>
                </a:ext>
              </a:extLst>
            </p:cNvPr>
            <p:cNvGrpSpPr/>
            <p:nvPr/>
          </p:nvGrpSpPr>
          <p:grpSpPr>
            <a:xfrm>
              <a:off x="1942476" y="2909463"/>
              <a:ext cx="1782855" cy="1172164"/>
              <a:chOff x="5034313" y="2896650"/>
              <a:chExt cx="1782855" cy="1172164"/>
            </a:xfrm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FD3AB07E-3BA0-48BB-AB36-396CBE284625}"/>
                  </a:ext>
                </a:extLst>
              </p:cNvPr>
              <p:cNvGrpSpPr/>
              <p:nvPr/>
            </p:nvGrpSpPr>
            <p:grpSpPr>
              <a:xfrm>
                <a:off x="5034313" y="2896650"/>
                <a:ext cx="1782855" cy="1172164"/>
                <a:chOff x="5034313" y="2896650"/>
                <a:chExt cx="1782855" cy="1172164"/>
              </a:xfrm>
            </p:grpSpPr>
            <p:sp>
              <p:nvSpPr>
                <p:cNvPr id="21" name="순서도: 처리 20">
                  <a:extLst>
                    <a:ext uri="{FF2B5EF4-FFF2-40B4-BE49-F238E27FC236}">
                      <a16:creationId xmlns:a16="http://schemas.microsoft.com/office/drawing/2014/main" id="{370E14FC-B235-41CC-A1B4-93F0D8B44F5C}"/>
                    </a:ext>
                  </a:extLst>
                </p:cNvPr>
                <p:cNvSpPr/>
                <p:nvPr/>
              </p:nvSpPr>
              <p:spPr>
                <a:xfrm>
                  <a:off x="5034313" y="2896650"/>
                  <a:ext cx="1782855" cy="1172164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1A18F036-D1B1-477B-BFB3-5B8E170C19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34313" y="3672695"/>
                  <a:ext cx="1782855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1FE1D9E-1DFC-4AF3-8DFD-2909E617D60F}"/>
                  </a:ext>
                </a:extLst>
              </p:cNvPr>
              <p:cNvSpPr txBox="1"/>
              <p:nvPr/>
            </p:nvSpPr>
            <p:spPr>
              <a:xfrm>
                <a:off x="5581706" y="3694600"/>
                <a:ext cx="7322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/>
                  <a:t>확인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8589757-8CD1-415B-ABD2-376AB1205974}"/>
                  </a:ext>
                </a:extLst>
              </p:cNvPr>
              <p:cNvSpPr txBox="1"/>
              <p:nvPr/>
            </p:nvSpPr>
            <p:spPr>
              <a:xfrm>
                <a:off x="5156024" y="3048050"/>
                <a:ext cx="15394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/>
                  <a:t>아이가 위험 지역에 있습니다</a:t>
                </a: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BF81D50-CC7F-41E6-8377-8959169A14E9}"/>
              </a:ext>
            </a:extLst>
          </p:cNvPr>
          <p:cNvSpPr txBox="1"/>
          <p:nvPr/>
        </p:nvSpPr>
        <p:spPr>
          <a:xfrm>
            <a:off x="5781368" y="2268177"/>
            <a:ext cx="5899355" cy="204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백그라운드에서 어플리케이션이 작동하여</a:t>
            </a:r>
            <a:endParaRPr lang="en-US" altLang="ko-KR" dirty="0"/>
          </a:p>
          <a:p>
            <a:pPr>
              <a:lnSpc>
                <a:spcPct val="25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아이가 위험지역에 들어갈 경우 진동이나</a:t>
            </a:r>
            <a:endParaRPr lang="en-US" altLang="ko-KR" dirty="0"/>
          </a:p>
          <a:p>
            <a:pPr>
              <a:lnSpc>
                <a:spcPct val="25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소리를 이용하여 알림을 보냅니다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847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데모 환경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17</a:t>
            </a:fld>
            <a:endParaRPr lang="ko-KR" altLang="en-US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ECFBC1-3253-4F33-8B7B-4606F908E23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487" y="1088446"/>
            <a:ext cx="8515214" cy="549558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537" y="3335843"/>
            <a:ext cx="667153" cy="33125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899" y="3331539"/>
            <a:ext cx="667153" cy="33125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632" y="4012081"/>
            <a:ext cx="667153" cy="33125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68201E2-BABB-447B-AE64-0D124C0352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706" y="3836240"/>
            <a:ext cx="750776" cy="814592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A872D5E-189E-42AD-A8B8-E00B46B7BDD6}"/>
              </a:ext>
            </a:extLst>
          </p:cNvPr>
          <p:cNvGrpSpPr/>
          <p:nvPr/>
        </p:nvGrpSpPr>
        <p:grpSpPr>
          <a:xfrm>
            <a:off x="-102975" y="1596207"/>
            <a:ext cx="3146487" cy="4705242"/>
            <a:chOff x="-102975" y="1596207"/>
            <a:chExt cx="3146487" cy="470524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D1A62968-C727-45E2-A069-D04C6D844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8482" y="3948828"/>
              <a:ext cx="667153" cy="331257"/>
            </a:xfrm>
            <a:prstGeom prst="rect">
              <a:avLst/>
            </a:prstGeom>
          </p:spPr>
        </p:pic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07D0053-667E-4BD3-8B34-E2A632998FE5}"/>
                </a:ext>
              </a:extLst>
            </p:cNvPr>
            <p:cNvGrpSpPr/>
            <p:nvPr/>
          </p:nvGrpSpPr>
          <p:grpSpPr>
            <a:xfrm>
              <a:off x="-102975" y="1596207"/>
              <a:ext cx="3146487" cy="4705242"/>
              <a:chOff x="301940" y="1332772"/>
              <a:chExt cx="3146487" cy="4705242"/>
            </a:xfrm>
          </p:grpSpPr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C9BA8AD1-B6A8-4E96-A18C-6FFAF9ED571B}"/>
                  </a:ext>
                </a:extLst>
              </p:cNvPr>
              <p:cNvGrpSpPr/>
              <p:nvPr/>
            </p:nvGrpSpPr>
            <p:grpSpPr>
              <a:xfrm>
                <a:off x="301940" y="1332772"/>
                <a:ext cx="3146487" cy="4705242"/>
                <a:chOff x="624507" y="981376"/>
                <a:chExt cx="4752000" cy="5832000"/>
              </a:xfrm>
            </p:grpSpPr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990E7294-AC3F-4E1A-BD94-921FD239D1E1}"/>
                    </a:ext>
                  </a:extLst>
                </p:cNvPr>
                <p:cNvGrpSpPr/>
                <p:nvPr/>
              </p:nvGrpSpPr>
              <p:grpSpPr>
                <a:xfrm>
                  <a:off x="624507" y="981376"/>
                  <a:ext cx="4752000" cy="5832000"/>
                  <a:chOff x="1691680" y="476672"/>
                  <a:chExt cx="3878580" cy="5472608"/>
                </a:xfrm>
              </p:grpSpPr>
              <p:pic>
                <p:nvPicPr>
                  <p:cNvPr id="43" name="그림 5" descr="123123123123123123.png">
                    <a:extLst>
                      <a:ext uri="{FF2B5EF4-FFF2-40B4-BE49-F238E27FC236}">
                        <a16:creationId xmlns:a16="http://schemas.microsoft.com/office/drawing/2014/main" id="{F09DEEA8-463F-48C4-9BC6-A5A65D9C67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/>
                  <a:stretch>
                    <a:fillRect/>
                  </a:stretch>
                </p:blipFill>
                <p:spPr>
                  <a:xfrm>
                    <a:off x="1691680" y="476672"/>
                    <a:ext cx="3878580" cy="5472608"/>
                  </a:xfrm>
                  <a:prstGeom prst="rect">
                    <a:avLst/>
                  </a:prstGeom>
                </p:spPr>
              </p:pic>
              <p:pic>
                <p:nvPicPr>
                  <p:cNvPr id="44" name="Picture 3">
                    <a:extLst>
                      <a:ext uri="{FF2B5EF4-FFF2-40B4-BE49-F238E27FC236}">
                        <a16:creationId xmlns:a16="http://schemas.microsoft.com/office/drawing/2014/main" id="{7A1B9275-3262-4E45-AC50-DF46211ACD9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 cstate="print"/>
                  <a:srcRect/>
                  <a:stretch>
                    <a:fillRect/>
                  </a:stretch>
                </p:blipFill>
                <p:spPr bwMode="auto">
                  <a:xfrm>
                    <a:off x="2483768" y="1196752"/>
                    <a:ext cx="2324571" cy="406800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</p:pic>
            </p:grpSp>
            <p:pic>
              <p:nvPicPr>
                <p:cNvPr id="42" name="Picture 5">
                  <a:extLst>
                    <a:ext uri="{FF2B5EF4-FFF2-40B4-BE49-F238E27FC236}">
                      <a16:creationId xmlns:a16="http://schemas.microsoft.com/office/drawing/2014/main" id="{4FAD5932-FC83-42E1-9E15-55A97904ADE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83667" y="1701456"/>
                  <a:ext cx="2859341" cy="438243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E9062909-B30B-47ED-B78E-FF8BA1D185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8" y="1913730"/>
                <a:ext cx="1893283" cy="3535739"/>
              </a:xfrm>
              <a:prstGeom prst="rect">
                <a:avLst/>
              </a:prstGeom>
            </p:spPr>
          </p:pic>
        </p:grpSp>
        <p:pic>
          <p:nvPicPr>
            <p:cNvPr id="45" name="Picture 2" descr="빨간 십자가에 대한 이미지 검색결과">
              <a:extLst>
                <a:ext uri="{FF2B5EF4-FFF2-40B4-BE49-F238E27FC236}">
                  <a16:creationId xmlns:a16="http://schemas.microsoft.com/office/drawing/2014/main" id="{9A29C845-A0EF-4956-BCB8-5A7CFB44FF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597" y="3245735"/>
              <a:ext cx="369903" cy="383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2DC8AB3-A37F-4591-B92B-1E499B6FE6C2}"/>
                </a:ext>
              </a:extLst>
            </p:cNvPr>
            <p:cNvSpPr txBox="1"/>
            <p:nvPr/>
          </p:nvSpPr>
          <p:spPr>
            <a:xfrm>
              <a:off x="1145500" y="3169215"/>
              <a:ext cx="11373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Smart</a:t>
              </a:r>
            </a:p>
            <a:p>
              <a:r>
                <a:rPr lang="en-US" altLang="ko-KR" sz="1400" dirty="0"/>
                <a:t>Life Guard</a:t>
              </a:r>
              <a:endParaRPr lang="ko-KR" altLang="en-US" sz="1400" dirty="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D9EED685-0235-4959-9C65-627BA066D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3270" y="4069398"/>
              <a:ext cx="1524000" cy="714375"/>
            </a:xfrm>
            <a:prstGeom prst="rect">
              <a:avLst/>
            </a:prstGeom>
          </p:spPr>
        </p:pic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A817ED7C-BDED-442E-BBC2-63B5BDA43353}"/>
                </a:ext>
              </a:extLst>
            </p:cNvPr>
            <p:cNvSpPr/>
            <p:nvPr/>
          </p:nvSpPr>
          <p:spPr>
            <a:xfrm>
              <a:off x="918212" y="4069396"/>
              <a:ext cx="1117329" cy="190743"/>
            </a:xfrm>
            <a:prstGeom prst="round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확인</a:t>
              </a: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4A8D2B44-6C1E-4195-867F-7728AFC02DA9}"/>
                </a:ext>
              </a:extLst>
            </p:cNvPr>
            <p:cNvSpPr/>
            <p:nvPr/>
          </p:nvSpPr>
          <p:spPr>
            <a:xfrm>
              <a:off x="918212" y="4298291"/>
              <a:ext cx="1117329" cy="190743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latin typeface="-윤고딕330" panose="02030504000101010101" pitchFamily="18" charset="-127"/>
                  <a:ea typeface="-윤고딕330" panose="02030504000101010101" pitchFamily="18" charset="-127"/>
                </a:rPr>
                <a:t>취소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68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+mn-ea"/>
              </a:rPr>
              <a:t>Flow chart</a:t>
            </a:r>
            <a:endParaRPr lang="ko-KR" altLang="en-US" sz="4000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18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0" name="순서도: 수행의 시작/종료 19"/>
          <p:cNvSpPr/>
          <p:nvPr/>
        </p:nvSpPr>
        <p:spPr>
          <a:xfrm>
            <a:off x="4905803" y="1001487"/>
            <a:ext cx="1640115" cy="406400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6" name="순서도: 처리 25"/>
          <p:cNvSpPr/>
          <p:nvPr/>
        </p:nvSpPr>
        <p:spPr>
          <a:xfrm>
            <a:off x="4470379" y="1683656"/>
            <a:ext cx="2510996" cy="595087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AP</a:t>
            </a:r>
            <a:r>
              <a:rPr lang="ko-KR" altLang="en-US" sz="1500" dirty="0">
                <a:solidFill>
                  <a:schemeClr val="tx1"/>
                </a:solidFill>
              </a:rPr>
              <a:t>에 따른 </a:t>
            </a:r>
            <a:r>
              <a:rPr lang="en-US" altLang="ko-KR" sz="1500" dirty="0">
                <a:solidFill>
                  <a:schemeClr val="tx1"/>
                </a:solidFill>
              </a:rPr>
              <a:t>2</a:t>
            </a:r>
            <a:r>
              <a:rPr lang="ko-KR" altLang="en-US" sz="1500" dirty="0">
                <a:solidFill>
                  <a:schemeClr val="tx1"/>
                </a:solidFill>
              </a:rPr>
              <a:t>차원 </a:t>
            </a:r>
            <a:r>
              <a:rPr lang="en-US" altLang="ko-KR" sz="1500" dirty="0">
                <a:solidFill>
                  <a:schemeClr val="tx1"/>
                </a:solidFill>
              </a:rPr>
              <a:t>Map </a:t>
            </a:r>
            <a:r>
              <a:rPr lang="ko-KR" altLang="en-US" sz="1500" dirty="0">
                <a:solidFill>
                  <a:schemeClr val="tx1"/>
                </a:solidFill>
              </a:rPr>
              <a:t>생성</a:t>
            </a:r>
          </a:p>
        </p:txBody>
      </p:sp>
      <p:cxnSp>
        <p:nvCxnSpPr>
          <p:cNvPr id="33" name="직선 화살표 연결선 32"/>
          <p:cNvCxnSpPr>
            <a:stCxn id="20" idx="2"/>
            <a:endCxn id="26" idx="0"/>
          </p:cNvCxnSpPr>
          <p:nvPr/>
        </p:nvCxnSpPr>
        <p:spPr>
          <a:xfrm rot="16200000" flipH="1">
            <a:off x="5587985" y="1545763"/>
            <a:ext cx="275769" cy="1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순서도: 처리 36"/>
          <p:cNvSpPr/>
          <p:nvPr/>
        </p:nvSpPr>
        <p:spPr>
          <a:xfrm>
            <a:off x="4470373" y="2757709"/>
            <a:ext cx="2511001" cy="580578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1 ~ 4 AP</a:t>
            </a:r>
            <a:r>
              <a:rPr lang="ko-KR" altLang="en-US" sz="1500" dirty="0">
                <a:solidFill>
                  <a:schemeClr val="tx1"/>
                </a:solidFill>
              </a:rPr>
              <a:t>로 </a:t>
            </a:r>
            <a:r>
              <a:rPr lang="ko-KR" altLang="en-US" sz="1500" dirty="0" err="1">
                <a:solidFill>
                  <a:schemeClr val="tx1"/>
                </a:solidFill>
              </a:rPr>
              <a:t>부터</a:t>
            </a:r>
            <a:r>
              <a:rPr lang="ko-KR" altLang="en-US" sz="1500" dirty="0">
                <a:solidFill>
                  <a:schemeClr val="tx1"/>
                </a:solidFill>
              </a:rPr>
              <a:t> 밴드 검색 </a:t>
            </a:r>
            <a:r>
              <a:rPr lang="en-US" altLang="ko-KR" sz="1500" dirty="0">
                <a:solidFill>
                  <a:schemeClr val="tx1"/>
                </a:solidFill>
              </a:rPr>
              <a:t>Data </a:t>
            </a:r>
            <a:r>
              <a:rPr lang="ko-KR" altLang="en-US" sz="1500" dirty="0">
                <a:solidFill>
                  <a:schemeClr val="tx1"/>
                </a:solidFill>
              </a:rPr>
              <a:t>수집</a:t>
            </a:r>
          </a:p>
        </p:txBody>
      </p:sp>
      <p:cxnSp>
        <p:nvCxnSpPr>
          <p:cNvPr id="44" name="직선 화살표 연결선 43"/>
          <p:cNvCxnSpPr>
            <a:stCxn id="26" idx="2"/>
            <a:endCxn id="37" idx="0"/>
          </p:cNvCxnSpPr>
          <p:nvPr/>
        </p:nvCxnSpPr>
        <p:spPr>
          <a:xfrm rot="5400000">
            <a:off x="5486393" y="2518225"/>
            <a:ext cx="478966" cy="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>
            <a:stCxn id="37" idx="2"/>
            <a:endCxn id="25" idx="0"/>
          </p:cNvCxnSpPr>
          <p:nvPr/>
        </p:nvCxnSpPr>
        <p:spPr>
          <a:xfrm rot="16200000" flipH="1">
            <a:off x="5520859" y="3543301"/>
            <a:ext cx="413663" cy="363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순서도: 처리 24"/>
          <p:cNvSpPr/>
          <p:nvPr/>
        </p:nvSpPr>
        <p:spPr>
          <a:xfrm>
            <a:off x="4477639" y="3751950"/>
            <a:ext cx="2503735" cy="602340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유아용 밴드 위치 추적</a:t>
            </a:r>
          </a:p>
        </p:txBody>
      </p:sp>
      <p:sp>
        <p:nvSpPr>
          <p:cNvPr id="27" name="순서도: 판단 26"/>
          <p:cNvSpPr/>
          <p:nvPr/>
        </p:nvSpPr>
        <p:spPr>
          <a:xfrm>
            <a:off x="4767935" y="4709870"/>
            <a:ext cx="1940829" cy="1066818"/>
          </a:xfrm>
          <a:prstGeom prst="flowChartDecision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안전지역</a:t>
            </a:r>
          </a:p>
        </p:txBody>
      </p:sp>
      <p:sp>
        <p:nvSpPr>
          <p:cNvPr id="40" name="순서도: 처리 39"/>
          <p:cNvSpPr/>
          <p:nvPr/>
        </p:nvSpPr>
        <p:spPr>
          <a:xfrm>
            <a:off x="7525634" y="4942113"/>
            <a:ext cx="2119086" cy="595087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가드에게 신호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dirty="0" err="1">
                <a:solidFill>
                  <a:schemeClr val="tx1"/>
                </a:solidFill>
              </a:rPr>
              <a:t>어플에</a:t>
            </a:r>
            <a:r>
              <a:rPr lang="ko-KR" altLang="en-US" sz="1500" dirty="0">
                <a:solidFill>
                  <a:schemeClr val="tx1"/>
                </a:solidFill>
              </a:rPr>
              <a:t> 알림</a:t>
            </a:r>
          </a:p>
        </p:txBody>
      </p:sp>
      <p:cxnSp>
        <p:nvCxnSpPr>
          <p:cNvPr id="42" name="직선 화살표 연결선 41"/>
          <p:cNvCxnSpPr>
            <a:stCxn id="25" idx="2"/>
            <a:endCxn id="27" idx="0"/>
          </p:cNvCxnSpPr>
          <p:nvPr/>
        </p:nvCxnSpPr>
        <p:spPr>
          <a:xfrm rot="16200000" flipH="1">
            <a:off x="5556138" y="4527658"/>
            <a:ext cx="355580" cy="884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stCxn id="27" idx="3"/>
            <a:endCxn id="40" idx="1"/>
          </p:cNvCxnSpPr>
          <p:nvPr/>
        </p:nvCxnSpPr>
        <p:spPr>
          <a:xfrm flipV="1">
            <a:off x="6708764" y="5239657"/>
            <a:ext cx="816870" cy="362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 51"/>
          <p:cNvCxnSpPr>
            <a:stCxn id="27" idx="2"/>
          </p:cNvCxnSpPr>
          <p:nvPr/>
        </p:nvCxnSpPr>
        <p:spPr>
          <a:xfrm rot="5400000" flipH="1">
            <a:off x="4610890" y="4649228"/>
            <a:ext cx="2235202" cy="19718"/>
          </a:xfrm>
          <a:prstGeom prst="bentConnector5">
            <a:avLst>
              <a:gd name="adj1" fmla="val -10227"/>
              <a:gd name="adj2" fmla="val 11748736"/>
              <a:gd name="adj3" fmla="val 99838"/>
            </a:avLst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/>
          <p:cNvSpPr/>
          <p:nvPr/>
        </p:nvSpPr>
        <p:spPr>
          <a:xfrm>
            <a:off x="3831770" y="1698171"/>
            <a:ext cx="522514" cy="5225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3868056" y="3751944"/>
            <a:ext cx="522514" cy="5225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310740" y="5675087"/>
            <a:ext cx="856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YES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770911" y="4869542"/>
            <a:ext cx="856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NO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+mn-ea"/>
              </a:rPr>
              <a:t>Flow chart (</a:t>
            </a:r>
            <a:r>
              <a:rPr lang="ko-KR" altLang="en-US" sz="4000" dirty="0">
                <a:latin typeface="+mn-ea"/>
              </a:rPr>
              <a:t>상세 설명</a:t>
            </a:r>
            <a:r>
              <a:rPr lang="en-US" altLang="ko-KR" sz="4000" dirty="0">
                <a:latin typeface="+mn-ea"/>
              </a:rPr>
              <a:t>)</a:t>
            </a:r>
            <a:endParaRPr lang="ko-KR" altLang="en-US" sz="4000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19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856342" y="1233714"/>
            <a:ext cx="522514" cy="5225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1" name="순서도: 처리 20"/>
          <p:cNvSpPr/>
          <p:nvPr/>
        </p:nvSpPr>
        <p:spPr>
          <a:xfrm>
            <a:off x="1516719" y="1197427"/>
            <a:ext cx="2119086" cy="595087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AP</a:t>
            </a:r>
            <a:r>
              <a:rPr lang="ko-KR" altLang="en-US" sz="1500" dirty="0">
                <a:solidFill>
                  <a:schemeClr val="tx1"/>
                </a:solidFill>
              </a:rPr>
              <a:t>에 따른 </a:t>
            </a:r>
            <a:r>
              <a:rPr lang="en-US" altLang="ko-KR" sz="1500" dirty="0">
                <a:solidFill>
                  <a:schemeClr val="tx1"/>
                </a:solidFill>
              </a:rPr>
              <a:t>2</a:t>
            </a:r>
            <a:r>
              <a:rPr lang="ko-KR" altLang="en-US" sz="1500" dirty="0">
                <a:solidFill>
                  <a:schemeClr val="tx1"/>
                </a:solidFill>
              </a:rPr>
              <a:t>차원 </a:t>
            </a:r>
            <a:r>
              <a:rPr lang="en-US" altLang="ko-KR" sz="1500" dirty="0">
                <a:solidFill>
                  <a:schemeClr val="tx1"/>
                </a:solidFill>
              </a:rPr>
              <a:t>Map </a:t>
            </a:r>
            <a:r>
              <a:rPr lang="ko-KR" altLang="en-US" sz="1500" dirty="0">
                <a:solidFill>
                  <a:schemeClr val="tx1"/>
                </a:solidFill>
              </a:rPr>
              <a:t>생성</a:t>
            </a:r>
          </a:p>
        </p:txBody>
      </p:sp>
      <p:pic>
        <p:nvPicPr>
          <p:cNvPr id="204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28814" y="1800948"/>
            <a:ext cx="7416800" cy="4300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93" y="2203732"/>
            <a:ext cx="667153" cy="33125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836" y="2203732"/>
            <a:ext cx="667153" cy="33125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807" y="5295275"/>
            <a:ext cx="667153" cy="33125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36" y="5295275"/>
            <a:ext cx="667153" cy="33125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210641" y="2017489"/>
            <a:ext cx="113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d(</a:t>
            </a:r>
            <a:r>
              <a:rPr lang="ko-KR" altLang="en-US" dirty="0"/>
              <a:t>거리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596580" y="5849259"/>
            <a:ext cx="68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(0,0)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8868228" y="2561772"/>
            <a:ext cx="3585029" cy="42962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Friis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공식 </a:t>
            </a:r>
            <a:r>
              <a:rPr lang="en-US" altLang="ko-KR" dirty="0">
                <a:solidFill>
                  <a:schemeClr val="tx1"/>
                </a:solidFill>
              </a:rPr>
              <a:t>=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i="1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L =  </a:t>
            </a:r>
            <a:r>
              <a:rPr lang="ko-KR" altLang="en-US" dirty="0">
                <a:solidFill>
                  <a:schemeClr val="tx1"/>
                </a:solidFill>
              </a:rPr>
              <a:t>송신한 신호의 손실</a:t>
            </a:r>
            <a:br>
              <a:rPr lang="en-US" altLang="ko-KR" b="1" i="1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c = </a:t>
            </a:r>
            <a:r>
              <a:rPr lang="ko-KR" altLang="en-US" dirty="0">
                <a:solidFill>
                  <a:schemeClr val="tx1"/>
                </a:solidFill>
              </a:rPr>
              <a:t> 전파 속도 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f = </a:t>
            </a:r>
            <a:r>
              <a:rPr lang="ko-KR" altLang="en-US" dirty="0">
                <a:solidFill>
                  <a:schemeClr val="tx1"/>
                </a:solidFill>
              </a:rPr>
              <a:t> 주파수 </a:t>
            </a:r>
            <a:r>
              <a:rPr lang="en-US" altLang="ko-KR" dirty="0">
                <a:solidFill>
                  <a:schemeClr val="tx1"/>
                </a:solidFill>
              </a:rPr>
              <a:t>(ex : 2.4GHz)</a:t>
            </a:r>
          </a:p>
          <a:p>
            <a:r>
              <a:rPr lang="en-US" altLang="ko-KR" b="1" dirty="0">
                <a:solidFill>
                  <a:schemeClr val="tx1"/>
                </a:solidFill>
              </a:rPr>
              <a:t> 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</a:p>
          <a:p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969275" y="3325813"/>
            <a:ext cx="1885777" cy="491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8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925801" y="3753089"/>
            <a:ext cx="3077514" cy="905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7" name="평행 사변형 46"/>
          <p:cNvSpPr/>
          <p:nvPr/>
        </p:nvSpPr>
        <p:spPr>
          <a:xfrm>
            <a:off x="4615528" y="2380346"/>
            <a:ext cx="1915886" cy="3120572"/>
          </a:xfrm>
          <a:prstGeom prst="parallelogram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accent1"/>
                </a:solidFill>
              </a:rPr>
              <a:t>임계영역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4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" y="0"/>
            <a:ext cx="621254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14501" y="2967335"/>
            <a:ext cx="1569660" cy="9233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목차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02145" y="14620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1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48321" y="115624"/>
            <a:ext cx="3390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지적 사항 및 대응 방안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02145" y="679078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2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8321" y="77141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졸업 연구 개요</a:t>
            </a:r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	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88431" y="2054626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4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39861" y="2146958"/>
            <a:ext cx="3390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개발 환경 및 개발 방법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88431" y="3533562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6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639861" y="2897635"/>
            <a:ext cx="3172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시스템 수행 시나리오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88431" y="5048570"/>
            <a:ext cx="45076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8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48321" y="51409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업무 분담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501699" y="2805452"/>
            <a:ext cx="437940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5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38512" y="4424458"/>
            <a:ext cx="3390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시스템 모듈 상세 설계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501699" y="1326516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3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639861" y="1451041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시스템 구성도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01699" y="4331391"/>
            <a:ext cx="45076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7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639861" y="3625894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데모 환경 설계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64A614-C2B7-417B-B72F-6121ACEEA14D}"/>
              </a:ext>
            </a:extLst>
          </p:cNvPr>
          <p:cNvSpPr txBox="1"/>
          <p:nvPr/>
        </p:nvSpPr>
        <p:spPr>
          <a:xfrm>
            <a:off x="5488431" y="5836360"/>
            <a:ext cx="439544" cy="6463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9</a:t>
            </a:r>
            <a:endParaRPr lang="ko-KR" altLang="en-US" sz="36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056F9F-6A17-4AA5-90FA-25A98B4AF231}"/>
              </a:ext>
            </a:extLst>
          </p:cNvPr>
          <p:cNvSpPr txBox="1"/>
          <p:nvPr/>
        </p:nvSpPr>
        <p:spPr>
          <a:xfrm>
            <a:off x="6638702" y="5903394"/>
            <a:ext cx="297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졸업 연구 수행 일정</a:t>
            </a:r>
          </a:p>
        </p:txBody>
      </p:sp>
    </p:spTree>
    <p:extLst>
      <p:ext uri="{BB962C8B-B14F-4D97-AF65-F5344CB8AC3E}">
        <p14:creationId xmlns:p14="http://schemas.microsoft.com/office/powerpoint/2010/main" val="4102882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8E2D01-160A-411E-ABE7-0E5E782E538F}"/>
              </a:ext>
            </a:extLst>
          </p:cNvPr>
          <p:cNvSpPr txBox="1"/>
          <p:nvPr/>
        </p:nvSpPr>
        <p:spPr>
          <a:xfrm>
            <a:off x="537798" y="284755"/>
            <a:ext cx="5312496" cy="71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+mn-ea"/>
              </a:rPr>
              <a:t>Flow chart (</a:t>
            </a:r>
            <a:r>
              <a:rPr lang="ko-KR" altLang="en-US" sz="4000" dirty="0">
                <a:latin typeface="+mn-ea"/>
              </a:rPr>
              <a:t>상세 설명</a:t>
            </a:r>
            <a:r>
              <a:rPr lang="en-US" altLang="ko-KR" sz="4000" dirty="0">
                <a:latin typeface="+mn-ea"/>
              </a:rPr>
              <a:t>)</a:t>
            </a:r>
            <a:endParaRPr lang="ko-KR" altLang="en-US" sz="4000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A2D4C2-7D2C-4241-9C26-4821AB67AD74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AE6D47-4AFA-429A-B83B-0E15B0A6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20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EDCE47-EB47-4024-8DC8-8FF60C318618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82066632" descr="DRW000004d4249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013460" y="3418076"/>
            <a:ext cx="2922928" cy="360000"/>
          </a:xfrm>
          <a:prstGeom prst="rect">
            <a:avLst/>
          </a:prstGeom>
          <a:noFill/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384031672" descr="DRW000004d424a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013462" y="4042189"/>
            <a:ext cx="2922928" cy="360000"/>
          </a:xfrm>
          <a:prstGeom prst="rect">
            <a:avLst/>
          </a:prstGeom>
          <a:noFill/>
        </p:spPr>
      </p:pic>
      <p:sp>
        <p:nvSpPr>
          <p:cNvPr id="2054" name="Rectangle 6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3" name="_x384009400" descr="DRW000004d424b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013463" y="4593732"/>
            <a:ext cx="2922929" cy="360000"/>
          </a:xfrm>
          <a:prstGeom prst="rect">
            <a:avLst/>
          </a:prstGeom>
          <a:noFill/>
        </p:spPr>
      </p:pic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5" name="_x384009880" descr="DRW000004d424bd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013461" y="5174302"/>
            <a:ext cx="2922928" cy="360000"/>
          </a:xfrm>
          <a:prstGeom prst="rect">
            <a:avLst/>
          </a:prstGeom>
          <a:noFill/>
        </p:spPr>
      </p:pic>
      <p:sp>
        <p:nvSpPr>
          <p:cNvPr id="14" name="순서도: 처리 13"/>
          <p:cNvSpPr/>
          <p:nvPr/>
        </p:nvSpPr>
        <p:spPr>
          <a:xfrm>
            <a:off x="1458719" y="1211957"/>
            <a:ext cx="2503735" cy="602340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유아용 밴드 위치 추적</a:t>
            </a:r>
          </a:p>
        </p:txBody>
      </p:sp>
      <p:sp>
        <p:nvSpPr>
          <p:cNvPr id="15" name="타원 14"/>
          <p:cNvSpPr/>
          <p:nvPr/>
        </p:nvSpPr>
        <p:spPr>
          <a:xfrm>
            <a:off x="849136" y="1211951"/>
            <a:ext cx="522514" cy="5225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pic>
        <p:nvPicPr>
          <p:cNvPr id="16" name="Picture 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596590" y="2004144"/>
            <a:ext cx="7416800" cy="4300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269" y="2406928"/>
            <a:ext cx="667153" cy="3312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12" y="2406928"/>
            <a:ext cx="667153" cy="33125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583" y="5498471"/>
            <a:ext cx="667153" cy="33125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1A62968-C727-45E2-A069-D04C6D844E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412" y="5498471"/>
            <a:ext cx="667153" cy="33125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978417" y="2220685"/>
            <a:ext cx="113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d(</a:t>
            </a:r>
            <a:r>
              <a:rPr lang="ko-KR" altLang="en-US" dirty="0"/>
              <a:t>거리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364356" y="6052455"/>
            <a:ext cx="68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(0,0)</a:t>
            </a:r>
            <a:endParaRPr lang="ko-KR" altLang="en-US" dirty="0"/>
          </a:p>
        </p:txBody>
      </p:sp>
      <p:sp>
        <p:nvSpPr>
          <p:cNvPr id="24" name="평행 사변형 23"/>
          <p:cNvSpPr/>
          <p:nvPr/>
        </p:nvSpPr>
        <p:spPr>
          <a:xfrm>
            <a:off x="4383304" y="2583542"/>
            <a:ext cx="1915886" cy="3120572"/>
          </a:xfrm>
          <a:prstGeom prst="parallelogram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accent1"/>
                </a:solidFill>
              </a:rPr>
              <a:t>임계영역</a:t>
            </a:r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en-US" altLang="ko-KR" sz="1600" dirty="0">
              <a:solidFill>
                <a:schemeClr val="accent1"/>
              </a:solidFill>
            </a:endParaRPr>
          </a:p>
          <a:p>
            <a:pPr algn="ctr"/>
            <a:endParaRPr lang="ko-KR" altLang="en-US" sz="1600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168201E2-BABB-447B-AE64-0D124C0352A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75" y="3589495"/>
            <a:ext cx="750776" cy="814592"/>
          </a:xfrm>
          <a:prstGeom prst="rect">
            <a:avLst/>
          </a:prstGeom>
        </p:spPr>
      </p:pic>
      <p:cxnSp>
        <p:nvCxnSpPr>
          <p:cNvPr id="29" name="직선 연결선 28"/>
          <p:cNvCxnSpPr/>
          <p:nvPr/>
        </p:nvCxnSpPr>
        <p:spPr>
          <a:xfrm flipV="1">
            <a:off x="5283226" y="2598055"/>
            <a:ext cx="2772228" cy="14078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5268711" y="4005941"/>
            <a:ext cx="2061029" cy="16546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rot="10800000" flipV="1">
            <a:off x="2423911" y="3976913"/>
            <a:ext cx="2830286" cy="16691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 rot="10800000">
            <a:off x="3193169" y="2612571"/>
            <a:ext cx="2061028" cy="1393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0"/>
    </mc:Choice>
    <mc:Fallback xmlns="">
      <p:transition advTm="4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21</a:t>
            </a:fld>
            <a:endParaRPr lang="ko-KR" altLang="en-US">
              <a:latin typeface="+mn-ea"/>
            </a:endParaRPr>
          </a:p>
        </p:txBody>
      </p:sp>
      <p:pic>
        <p:nvPicPr>
          <p:cNvPr id="4" name="그림 3" descr="텍스트, 지도이(가) 표시된 사진&#10;&#10;매우 높은 신뢰도로 생성된 설명">
            <a:extLst>
              <a:ext uri="{FF2B5EF4-FFF2-40B4-BE49-F238E27FC236}">
                <a16:creationId xmlns:a16="http://schemas.microsoft.com/office/drawing/2014/main" id="{FF08800F-951D-4CDC-8909-D7421AD07C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987" y="1136721"/>
            <a:ext cx="5963482" cy="502037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09D0834-518C-4157-BE9A-A4E078B9A5C6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379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22</a:t>
            </a:fld>
            <a:endParaRPr lang="ko-KR" altLang="en-US">
              <a:latin typeface="+mn-ea"/>
            </a:endParaRPr>
          </a:p>
        </p:txBody>
      </p:sp>
      <p:pic>
        <p:nvPicPr>
          <p:cNvPr id="4" name="그림 3" descr="지도이(가) 표시된 사진&#10;&#10;높은 신뢰도로 생성된 설명">
            <a:extLst>
              <a:ext uri="{FF2B5EF4-FFF2-40B4-BE49-F238E27FC236}">
                <a16:creationId xmlns:a16="http://schemas.microsoft.com/office/drawing/2014/main" id="{AA8A2685-46C1-49B4-B78E-2168159F99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449" y="992642"/>
            <a:ext cx="9765102" cy="54928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944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23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DA61D8D-55FC-4E9D-85DF-A550FF302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99" y="992642"/>
            <a:ext cx="7577012" cy="543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8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24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166290A-9A73-47FB-AF7F-FE8091AE79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4" y="989431"/>
            <a:ext cx="10338318" cy="554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25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421BB20-F466-4E31-A298-7B9D06996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945343"/>
              </p:ext>
            </p:extLst>
          </p:nvPr>
        </p:nvGraphicFramePr>
        <p:xfrm>
          <a:off x="1577473" y="1683820"/>
          <a:ext cx="9037054" cy="475486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92422">
                  <a:extLst>
                    <a:ext uri="{9D8B030D-6E8A-4147-A177-3AD203B41FA5}">
                      <a16:colId xmlns:a16="http://schemas.microsoft.com/office/drawing/2014/main" val="2715664998"/>
                    </a:ext>
                  </a:extLst>
                </a:gridCol>
                <a:gridCol w="6844632">
                  <a:extLst>
                    <a:ext uri="{9D8B030D-6E8A-4147-A177-3AD203B41FA5}">
                      <a16:colId xmlns:a16="http://schemas.microsoft.com/office/drawing/2014/main" val="2427494812"/>
                    </a:ext>
                  </a:extLst>
                </a:gridCol>
              </a:tblGrid>
              <a:tr h="5029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791119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서버통신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623262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HttpPostData</a:t>
                      </a:r>
                      <a:r>
                        <a:rPr lang="en-US" altLang="ko-KR" sz="1800" kern="1200" dirty="0">
                          <a:effectLst/>
                        </a:rPr>
                        <a:t>() // http post</a:t>
                      </a:r>
                      <a:r>
                        <a:rPr lang="ko-KR" altLang="en-US" sz="1800" kern="1200" dirty="0">
                          <a:effectLst/>
                        </a:rPr>
                        <a:t>로 서버통신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http.setDoInput</a:t>
                      </a:r>
                      <a:r>
                        <a:rPr lang="en-US" altLang="ko-KR" sz="1800" kern="1200" dirty="0">
                          <a:effectLst/>
                        </a:rPr>
                        <a:t>(true)    // </a:t>
                      </a:r>
                      <a:r>
                        <a:rPr lang="ko-KR" altLang="en-US" sz="1800" kern="1200" dirty="0">
                          <a:effectLst/>
                        </a:rPr>
                        <a:t>서버에서 읽기 모드 지정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http.setDoOutput</a:t>
                      </a:r>
                      <a:r>
                        <a:rPr lang="en-US" altLang="ko-KR" sz="1800" kern="1200" dirty="0">
                          <a:effectLst/>
                        </a:rPr>
                        <a:t>(true)     // </a:t>
                      </a:r>
                      <a:r>
                        <a:rPr lang="ko-KR" altLang="en-US" sz="1800" kern="1200" dirty="0">
                          <a:effectLst/>
                        </a:rPr>
                        <a:t>서버로 쓰기 모드 지정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http.setRequestMethod</a:t>
                      </a:r>
                      <a:r>
                        <a:rPr lang="en-US" altLang="ko-KR" sz="1800" kern="1200" dirty="0">
                          <a:effectLst/>
                        </a:rPr>
                        <a:t>("POST")    // </a:t>
                      </a:r>
                      <a:r>
                        <a:rPr lang="ko-KR" altLang="en-US" sz="1800" kern="1200" dirty="0">
                          <a:effectLst/>
                        </a:rPr>
                        <a:t>전송 방식 </a:t>
                      </a:r>
                      <a:r>
                        <a:rPr lang="en-US" altLang="ko-KR" sz="1800" kern="1200" dirty="0">
                          <a:effectLst/>
                        </a:rPr>
                        <a:t>POST </a:t>
                      </a:r>
                      <a:r>
                        <a:rPr lang="ko-KR" altLang="en-US" sz="1800" kern="1200" dirty="0">
                          <a:effectLst/>
                        </a:rPr>
                        <a:t>설정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>
                          <a:effectLst/>
                        </a:rPr>
                        <a:t>&lt;uses-permission </a:t>
                      </a:r>
                      <a:r>
                        <a:rPr lang="en-US" altLang="ko-KR" sz="1800" kern="1200" dirty="0" err="1">
                          <a:effectLst/>
                        </a:rPr>
                        <a:t>android:name</a:t>
                      </a:r>
                      <a:r>
                        <a:rPr lang="en-US" altLang="ko-KR" sz="1800" kern="1200" dirty="0">
                          <a:effectLst/>
                        </a:rPr>
                        <a:t>=“</a:t>
                      </a:r>
                      <a:r>
                        <a:rPr lang="en-US" altLang="ko-KR" sz="1800" kern="1200" dirty="0" err="1">
                          <a:effectLst/>
                        </a:rPr>
                        <a:t>android.permission.INTERNET</a:t>
                      </a:r>
                      <a:r>
                        <a:rPr lang="en-US" altLang="ko-KR" sz="1800" kern="1200" dirty="0">
                          <a:effectLst/>
                        </a:rPr>
                        <a:t>” /&gt;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effectLst/>
                        </a:rPr>
                        <a:t>                                                           //&lt;!– </a:t>
                      </a:r>
                      <a:r>
                        <a:rPr lang="ko-KR" altLang="en-US" sz="1800" kern="1200" dirty="0">
                          <a:effectLst/>
                        </a:rPr>
                        <a:t>인터넷 연결 허용하는 </a:t>
                      </a:r>
                      <a:r>
                        <a:rPr lang="ko-KR" altLang="en-US" sz="1800" kern="1200" dirty="0" err="1">
                          <a:effectLst/>
                        </a:rPr>
                        <a:t>퍼미션</a:t>
                      </a:r>
                      <a:r>
                        <a:rPr lang="ko-KR" altLang="en-US" sz="1800" kern="1200" dirty="0">
                          <a:effectLst/>
                        </a:rPr>
                        <a:t> </a:t>
                      </a:r>
                      <a:r>
                        <a:rPr lang="en-US" altLang="ko-KR" sz="1800" kern="1200" dirty="0">
                          <a:effectLst/>
                        </a:rPr>
                        <a:t>–&gt;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710355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백그라운드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635623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>
                          <a:effectLst/>
                        </a:rPr>
                        <a:t>&lt;service </a:t>
                      </a:r>
                      <a:r>
                        <a:rPr lang="en-US" altLang="ko-KR" sz="1800" kern="1200" dirty="0" err="1">
                          <a:effectLst/>
                        </a:rPr>
                        <a:t>android:name</a:t>
                      </a:r>
                      <a:r>
                        <a:rPr lang="en-US" altLang="ko-KR" sz="1800" kern="1200" dirty="0">
                          <a:effectLst/>
                        </a:rPr>
                        <a:t>="</a:t>
                      </a:r>
                      <a:r>
                        <a:rPr lang="en-US" altLang="ko-KR" sz="1800" kern="1200" dirty="0" err="1">
                          <a:effectLst/>
                        </a:rPr>
                        <a:t>MyService</a:t>
                      </a:r>
                      <a:r>
                        <a:rPr lang="en-US" altLang="ko-KR" sz="1800" kern="1200" dirty="0">
                          <a:effectLst/>
                        </a:rPr>
                        <a:t>"&gt;&lt;/service&gt; </a:t>
                      </a:r>
                      <a:r>
                        <a:rPr lang="ko-KR" altLang="en-US" sz="1800" kern="1200" dirty="0">
                          <a:effectLst/>
                        </a:rPr>
                        <a:t>서비스사용</a:t>
                      </a:r>
                      <a:r>
                        <a:rPr lang="en-US" altLang="ko-KR" sz="1800" kern="1200" dirty="0" err="1">
                          <a:effectLst/>
                        </a:rPr>
                        <a:t>api</a:t>
                      </a:r>
                      <a:endParaRPr lang="en-US" altLang="ko-KR" sz="1800" kern="1200" dirty="0">
                        <a:effectLst/>
                      </a:endParaRPr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startService</a:t>
                      </a:r>
                      <a:r>
                        <a:rPr lang="en-US" altLang="ko-KR" sz="1800" kern="1200" dirty="0">
                          <a:effectLst/>
                        </a:rPr>
                        <a:t>(); // </a:t>
                      </a:r>
                      <a:r>
                        <a:rPr lang="ko-KR" altLang="en-US" sz="1800" kern="1200" dirty="0">
                          <a:effectLst/>
                        </a:rPr>
                        <a:t>서비스 시작</a:t>
                      </a:r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stopService</a:t>
                      </a:r>
                      <a:r>
                        <a:rPr lang="en-US" altLang="ko-KR" sz="1800" kern="1200" dirty="0">
                          <a:effectLst/>
                        </a:rPr>
                        <a:t>(); // </a:t>
                      </a:r>
                      <a:r>
                        <a:rPr lang="ko-KR" altLang="en-US" sz="1800" kern="1200" dirty="0">
                          <a:effectLst/>
                        </a:rPr>
                        <a:t>서비스 종료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275964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337C27C1-0DB3-47C6-89FC-6B869FEE547D}"/>
              </a:ext>
            </a:extLst>
          </p:cNvPr>
          <p:cNvSpPr/>
          <p:nvPr/>
        </p:nvSpPr>
        <p:spPr>
          <a:xfrm>
            <a:off x="1577473" y="1107398"/>
            <a:ext cx="22012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+mn-ea"/>
              </a:rPr>
              <a:t>Application</a:t>
            </a:r>
            <a:endParaRPr lang="ko-KR" altLang="en-US" sz="24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976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26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421BB20-F466-4E31-A298-7B9D06996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251860"/>
              </p:ext>
            </p:extLst>
          </p:nvPr>
        </p:nvGraphicFramePr>
        <p:xfrm>
          <a:off x="1577473" y="1683820"/>
          <a:ext cx="9037054" cy="475486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92422">
                  <a:extLst>
                    <a:ext uri="{9D8B030D-6E8A-4147-A177-3AD203B41FA5}">
                      <a16:colId xmlns:a16="http://schemas.microsoft.com/office/drawing/2014/main" val="2715664998"/>
                    </a:ext>
                  </a:extLst>
                </a:gridCol>
                <a:gridCol w="6844632">
                  <a:extLst>
                    <a:ext uri="{9D8B030D-6E8A-4147-A177-3AD203B41FA5}">
                      <a16:colId xmlns:a16="http://schemas.microsoft.com/office/drawing/2014/main" val="2427494812"/>
                    </a:ext>
                  </a:extLst>
                </a:gridCol>
              </a:tblGrid>
              <a:tr h="5029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791119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진동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623262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>
                          <a:effectLst/>
                        </a:rPr>
                        <a:t>&lt;uses-permission </a:t>
                      </a:r>
                      <a:r>
                        <a:rPr lang="en-US" altLang="ko-KR" sz="1800" kern="1200" dirty="0" err="1">
                          <a:effectLst/>
                        </a:rPr>
                        <a:t>android:name</a:t>
                      </a:r>
                      <a:r>
                        <a:rPr lang="en-US" altLang="ko-KR" sz="1800" kern="1200" dirty="0">
                          <a:effectLst/>
                        </a:rPr>
                        <a:t>="</a:t>
                      </a:r>
                      <a:r>
                        <a:rPr lang="en-US" altLang="ko-KR" sz="1800" kern="1200" dirty="0" err="1">
                          <a:effectLst/>
                        </a:rPr>
                        <a:t>android.permission.VIBRATE</a:t>
                      </a:r>
                      <a:r>
                        <a:rPr lang="en-US" altLang="ko-KR" sz="1800" kern="1200" dirty="0">
                          <a:effectLst/>
                        </a:rPr>
                        <a:t>"/&gt;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effectLst/>
                        </a:rPr>
                        <a:t>                         // vibrator </a:t>
                      </a:r>
                      <a:r>
                        <a:rPr lang="ko-KR" altLang="en-US" sz="1800" kern="1200" dirty="0">
                          <a:effectLst/>
                        </a:rPr>
                        <a:t>사용권한 </a:t>
                      </a:r>
                      <a:r>
                        <a:rPr lang="ko-KR" altLang="en-US" sz="1800" kern="1200" dirty="0" err="1">
                          <a:effectLst/>
                        </a:rPr>
                        <a:t>얻어옴</a:t>
                      </a:r>
                      <a:endParaRPr lang="ko-KR" altLang="en-US" sz="1800" kern="12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>
                          <a:effectLst/>
                        </a:rPr>
                        <a:t>final Vibrator </a:t>
                      </a:r>
                      <a:r>
                        <a:rPr lang="en-US" altLang="ko-KR" sz="1800" kern="1200" dirty="0" err="1">
                          <a:effectLst/>
                        </a:rPr>
                        <a:t>vibrator</a:t>
                      </a:r>
                      <a:r>
                        <a:rPr lang="en-US" altLang="ko-KR" sz="1800" kern="1200" dirty="0">
                          <a:effectLst/>
                        </a:rPr>
                        <a:t> = (Vibrator)</a:t>
                      </a:r>
                      <a:r>
                        <a:rPr lang="en-US" altLang="ko-KR" sz="1800" kern="1200" dirty="0" err="1">
                          <a:effectLst/>
                        </a:rPr>
                        <a:t>getSystemService</a:t>
                      </a:r>
                      <a:r>
                        <a:rPr lang="en-US" altLang="ko-KR" sz="1800" kern="1200" dirty="0">
                          <a:effectLst/>
                        </a:rPr>
                        <a:t>(</a:t>
                      </a:r>
                      <a:r>
                        <a:rPr lang="en-US" altLang="ko-KR" sz="1800" kern="1200" dirty="0" err="1">
                          <a:effectLst/>
                        </a:rPr>
                        <a:t>Context.VIBRATOR_SERVICE</a:t>
                      </a:r>
                      <a:r>
                        <a:rPr lang="en-US" altLang="ko-KR" sz="1800" kern="1200" dirty="0">
                          <a:effectLst/>
                        </a:rPr>
                        <a:t>);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effectLst/>
                        </a:rPr>
                        <a:t>                         //vibrator </a:t>
                      </a:r>
                      <a:r>
                        <a:rPr lang="ko-KR" altLang="en-US" sz="1800" kern="1200" dirty="0">
                          <a:effectLst/>
                        </a:rPr>
                        <a:t>객체를 얻어서 진동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vibrator.vibrate</a:t>
                      </a:r>
                      <a:r>
                        <a:rPr lang="en-US" altLang="ko-KR" sz="1800" kern="1200" dirty="0">
                          <a:effectLst/>
                        </a:rPr>
                        <a:t>(); //</a:t>
                      </a:r>
                      <a:r>
                        <a:rPr lang="ko-KR" altLang="en-US" sz="1800" kern="1200" dirty="0">
                          <a:effectLst/>
                        </a:rPr>
                        <a:t>진동 설정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vibrator.cancel</a:t>
                      </a:r>
                      <a:r>
                        <a:rPr lang="en-US" altLang="ko-KR" sz="1800" kern="1200" dirty="0">
                          <a:effectLst/>
                        </a:rPr>
                        <a:t>(); // </a:t>
                      </a:r>
                      <a:r>
                        <a:rPr lang="ko-KR" altLang="en-US" sz="1800" kern="1200" dirty="0">
                          <a:effectLst/>
                        </a:rPr>
                        <a:t>진동취소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710355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소리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635623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android.medial.SoundPool</a:t>
                      </a:r>
                      <a:r>
                        <a:rPr lang="en-US" altLang="ko-KR" sz="1800" kern="1200" dirty="0">
                          <a:effectLst/>
                        </a:rPr>
                        <a:t> // </a:t>
                      </a:r>
                      <a:r>
                        <a:rPr lang="ko-KR" altLang="en-US" sz="1800" kern="1200" dirty="0">
                          <a:effectLst/>
                        </a:rPr>
                        <a:t>필요한 사운드를 </a:t>
                      </a:r>
                      <a:r>
                        <a:rPr lang="ko-KR" altLang="en-US" sz="1800" kern="1200" dirty="0" err="1">
                          <a:effectLst/>
                        </a:rPr>
                        <a:t>필요할때</a:t>
                      </a:r>
                      <a:r>
                        <a:rPr lang="ko-KR" altLang="en-US" sz="1800" kern="1200" dirty="0">
                          <a:effectLst/>
                        </a:rPr>
                        <a:t> 출력하는 </a:t>
                      </a:r>
                      <a:r>
                        <a:rPr lang="en-US" altLang="ko-KR" sz="1800" kern="1200" dirty="0" err="1">
                          <a:effectLst/>
                        </a:rPr>
                        <a:t>api</a:t>
                      </a:r>
                      <a:endParaRPr lang="en-US" altLang="ko-KR" sz="1800" kern="1200" dirty="0">
                        <a:effectLst/>
                      </a:endParaRPr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int</a:t>
                      </a:r>
                      <a:r>
                        <a:rPr lang="en-US" altLang="ko-KR" sz="1800" kern="1200" dirty="0">
                          <a:effectLst/>
                        </a:rPr>
                        <a:t> </a:t>
                      </a:r>
                      <a:r>
                        <a:rPr lang="en-US" altLang="ko-KR" sz="1800" kern="1200" dirty="0" err="1">
                          <a:effectLst/>
                        </a:rPr>
                        <a:t>soundId</a:t>
                      </a:r>
                      <a:r>
                        <a:rPr lang="en-US" altLang="ko-KR" sz="1800" kern="1200" dirty="0">
                          <a:effectLst/>
                        </a:rPr>
                        <a:t> = </a:t>
                      </a:r>
                      <a:r>
                        <a:rPr lang="en-US" altLang="ko-KR" sz="1800" kern="1200" dirty="0" err="1">
                          <a:effectLst/>
                        </a:rPr>
                        <a:t>sound.load</a:t>
                      </a:r>
                      <a:r>
                        <a:rPr lang="en-US" altLang="ko-KR" sz="1800" kern="1200" dirty="0">
                          <a:effectLst/>
                        </a:rPr>
                        <a:t>(); // </a:t>
                      </a:r>
                      <a:r>
                        <a:rPr lang="ko-KR" altLang="en-US" sz="1800" kern="1200" dirty="0">
                          <a:effectLst/>
                        </a:rPr>
                        <a:t>사운드로드</a:t>
                      </a:r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sound.play</a:t>
                      </a:r>
                      <a:r>
                        <a:rPr lang="en-US" altLang="ko-KR" sz="1800" kern="1200" dirty="0">
                          <a:effectLst/>
                        </a:rPr>
                        <a:t>(); //</a:t>
                      </a:r>
                      <a:r>
                        <a:rPr lang="ko-KR" altLang="en-US" sz="1800" kern="1200" dirty="0">
                          <a:effectLst/>
                        </a:rPr>
                        <a:t>사운드출력</a:t>
                      </a:r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sound.stop</a:t>
                      </a:r>
                      <a:r>
                        <a:rPr lang="en-US" altLang="ko-KR" sz="1800" kern="1200" dirty="0">
                          <a:effectLst/>
                        </a:rPr>
                        <a:t>(</a:t>
                      </a:r>
                      <a:r>
                        <a:rPr lang="en-US" altLang="ko-KR" sz="1800" kern="1200" dirty="0" err="1">
                          <a:effectLst/>
                        </a:rPr>
                        <a:t>streamId</a:t>
                      </a:r>
                      <a:r>
                        <a:rPr lang="en-US" altLang="ko-KR" sz="1800" kern="1200" dirty="0">
                          <a:effectLst/>
                        </a:rPr>
                        <a:t>); //</a:t>
                      </a:r>
                      <a:r>
                        <a:rPr lang="ko-KR" altLang="en-US" sz="1800" kern="1200" dirty="0">
                          <a:effectLst/>
                        </a:rPr>
                        <a:t>사운드종료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275964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337C27C1-0DB3-47C6-89FC-6B869FEE547D}"/>
              </a:ext>
            </a:extLst>
          </p:cNvPr>
          <p:cNvSpPr/>
          <p:nvPr/>
        </p:nvSpPr>
        <p:spPr>
          <a:xfrm>
            <a:off x="1577473" y="1107398"/>
            <a:ext cx="22012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+mn-ea"/>
              </a:rPr>
              <a:t>Application</a:t>
            </a:r>
            <a:endParaRPr lang="ko-KR" altLang="en-US" sz="24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743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시스템 상세 설계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27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08018A-744C-482F-BCEE-84B1E99C2BD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421BB20-F466-4E31-A298-7B9D06996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897535"/>
              </p:ext>
            </p:extLst>
          </p:nvPr>
        </p:nvGraphicFramePr>
        <p:xfrm>
          <a:off x="1577473" y="1683820"/>
          <a:ext cx="9037054" cy="45262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92422">
                  <a:extLst>
                    <a:ext uri="{9D8B030D-6E8A-4147-A177-3AD203B41FA5}">
                      <a16:colId xmlns:a16="http://schemas.microsoft.com/office/drawing/2014/main" val="2715664998"/>
                    </a:ext>
                  </a:extLst>
                </a:gridCol>
                <a:gridCol w="6844632">
                  <a:extLst>
                    <a:ext uri="{9D8B030D-6E8A-4147-A177-3AD203B41FA5}">
                      <a16:colId xmlns:a16="http://schemas.microsoft.com/office/drawing/2014/main" val="2427494812"/>
                    </a:ext>
                  </a:extLst>
                </a:gridCol>
              </a:tblGrid>
              <a:tr h="5029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791119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위치 정보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623262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dwm_pos_set</a:t>
                      </a:r>
                      <a:r>
                        <a:rPr lang="en-US" altLang="ko-KR" sz="1800" kern="1200" dirty="0">
                          <a:effectLst/>
                        </a:rPr>
                        <a:t> // </a:t>
                      </a:r>
                      <a:r>
                        <a:rPr lang="ko-KR" altLang="en-US" sz="1800" kern="1200" dirty="0">
                          <a:effectLst/>
                        </a:rPr>
                        <a:t>노드의 기본 위치 설정</a:t>
                      </a:r>
                      <a:endParaRPr lang="en-US" altLang="ko-KR" sz="1800" kern="12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dwm_pos_get</a:t>
                      </a:r>
                      <a:r>
                        <a:rPr lang="en-US" altLang="ko-KR" sz="1800" kern="1200" dirty="0">
                          <a:effectLst/>
                        </a:rPr>
                        <a:t> // </a:t>
                      </a:r>
                      <a:r>
                        <a:rPr lang="ko-KR" altLang="en-US" sz="1800" kern="1200" dirty="0">
                          <a:effectLst/>
                        </a:rPr>
                        <a:t>노드의 위치 정보를 가져옴</a:t>
                      </a:r>
                      <a:endParaRPr lang="en-US" altLang="ko-KR" sz="1800" kern="12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▶</a:t>
                      </a:r>
                      <a:r>
                        <a:rPr lang="en-US" altLang="ko-KR" sz="1800" kern="1200" dirty="0" err="1">
                          <a:effectLst/>
                        </a:rPr>
                        <a:t>dwm_upd_rate_set</a:t>
                      </a:r>
                      <a:r>
                        <a:rPr lang="en-US" altLang="ko-KR" sz="1800" kern="1200" dirty="0">
                          <a:effectLst/>
                        </a:rPr>
                        <a:t> // </a:t>
                      </a:r>
                      <a:r>
                        <a:rPr lang="ko-KR" altLang="en-US" sz="1800" kern="1200" dirty="0">
                          <a:effectLst/>
                        </a:rPr>
                        <a:t>업데이트 속도 및 </a:t>
                      </a:r>
                      <a:r>
                        <a:rPr lang="ko-KR" altLang="en-US" sz="1800" kern="1200" dirty="0" err="1">
                          <a:effectLst/>
                        </a:rPr>
                        <a:t>고정업데이트</a:t>
                      </a:r>
                      <a:r>
                        <a:rPr lang="en-US" altLang="ko-KR" sz="1800" kern="1200" dirty="0">
                          <a:effectLst/>
                        </a:rPr>
                        <a:t>(</a:t>
                      </a:r>
                      <a:r>
                        <a:rPr lang="ko-KR" altLang="en-US" sz="1800" kern="1200" dirty="0">
                          <a:effectLst/>
                        </a:rPr>
                        <a:t>노드에 움직임이 적을 때의</a:t>
                      </a:r>
                      <a:r>
                        <a:rPr lang="en-US" altLang="ko-KR" sz="1800" kern="1200" dirty="0">
                          <a:effectLst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effectLst/>
                        </a:rPr>
                        <a:t>                               속도 설정 </a:t>
                      </a:r>
                      <a:endParaRPr lang="en-US" altLang="ko-KR" sz="1800" kern="12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710355"/>
                  </a:ext>
                </a:extLst>
              </a:tr>
              <a:tr h="502917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모듈 설정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635623"/>
                  </a:ext>
                </a:extLst>
              </a:tr>
              <a:tr h="150875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dirty="0" err="1"/>
                        <a:t>dwm_cfg_tag_set</a:t>
                      </a:r>
                      <a:r>
                        <a:rPr lang="en-US" altLang="ko-KR" dirty="0"/>
                        <a:t> //</a:t>
                      </a:r>
                      <a:r>
                        <a:rPr lang="ko-KR" altLang="en-US" dirty="0"/>
                        <a:t>노드를 태그로 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dirty="0" err="1"/>
                        <a:t>dwm_cfg_anchor_set</a:t>
                      </a:r>
                      <a:r>
                        <a:rPr lang="en-US" altLang="ko-KR" dirty="0"/>
                        <a:t> // </a:t>
                      </a:r>
                      <a:r>
                        <a:rPr lang="ko-KR" altLang="en-US" dirty="0"/>
                        <a:t>노드를 앵커로 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▶</a:t>
                      </a:r>
                      <a:r>
                        <a:rPr lang="en-US" altLang="ko-KR" dirty="0" err="1"/>
                        <a:t>uwb_mode</a:t>
                      </a:r>
                      <a:r>
                        <a:rPr lang="en-US" altLang="ko-KR" dirty="0"/>
                        <a:t> : offline / passive / active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sz="1800" kern="1200" dirty="0">
                        <a:effectLst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275964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337C27C1-0DB3-47C6-89FC-6B869FEE547D}"/>
              </a:ext>
            </a:extLst>
          </p:cNvPr>
          <p:cNvSpPr/>
          <p:nvPr/>
        </p:nvSpPr>
        <p:spPr>
          <a:xfrm>
            <a:off x="1577473" y="1107398"/>
            <a:ext cx="20794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400" b="1" i="0" dirty="0">
                <a:effectLst/>
                <a:latin typeface="+mn-ea"/>
              </a:rPr>
              <a:t>DWM1001</a:t>
            </a:r>
            <a:endParaRPr lang="ko-KR" altLang="en-US" sz="24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17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B6C887D-AF47-4A31-8E27-D1777A8E8329}"/>
              </a:ext>
            </a:extLst>
          </p:cNvPr>
          <p:cNvSpPr txBox="1"/>
          <p:nvPr/>
        </p:nvSpPr>
        <p:spPr>
          <a:xfrm>
            <a:off x="537797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업무 분담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469B5B-16AA-4B72-83A8-C0A58B51BF07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0" name="Group 37">
            <a:extLst>
              <a:ext uri="{FF2B5EF4-FFF2-40B4-BE49-F238E27FC236}">
                <a16:creationId xmlns:a16="http://schemas.microsoft.com/office/drawing/2014/main" id="{198D612D-0C0A-478F-AB1B-1CAAD8F57B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5076372"/>
              </p:ext>
            </p:extLst>
          </p:nvPr>
        </p:nvGraphicFramePr>
        <p:xfrm>
          <a:off x="1688614" y="1472127"/>
          <a:ext cx="8814771" cy="3913745"/>
        </p:xfrm>
        <a:graphic>
          <a:graphicData uri="http://schemas.openxmlformats.org/drawingml/2006/table">
            <a:tbl>
              <a:tblPr/>
              <a:tblGrid>
                <a:gridCol w="123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1851036116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5222560"/>
                    </a:ext>
                  </a:extLst>
                </a:gridCol>
                <a:gridCol w="1894548">
                  <a:extLst>
                    <a:ext uri="{9D8B030D-6E8A-4147-A177-3AD203B41FA5}">
                      <a16:colId xmlns:a16="http://schemas.microsoft.com/office/drawing/2014/main" val="228616262"/>
                    </a:ext>
                  </a:extLst>
                </a:gridCol>
              </a:tblGrid>
              <a:tr h="5233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13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김동민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 err="1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허영민</a:t>
                      </a:r>
                      <a:endParaRPr lang="ko-KR" altLang="en-US" sz="14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 err="1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나기엽</a:t>
                      </a:r>
                      <a:endParaRPr lang="ko-KR" altLang="en-US" sz="1400" b="1" kern="1200" dirty="0">
                        <a:solidFill>
                          <a:srgbClr val="000000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김상현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4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자료수집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수영장 안전시설 및 방침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, UWB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를 이용한 통신 방법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등 조사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99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60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업무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프로젝트 총괄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어플리케이션 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알고리즘 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서버 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밴드</a:t>
                      </a:r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통신 관리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AP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통신 관리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개발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a가시고기B" panose="02020600000000000000" pitchFamily="18" charset="-127"/>
                        <a:ea typeface="a가시고기B" panose="02020600000000000000" pitchFamily="18" charset="-127"/>
                        <a:cs typeface="+mn-cs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97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a가시고기B" panose="02020600000000000000" pitchFamily="18" charset="-127"/>
                          <a:ea typeface="a가시고기B" panose="02020600000000000000" pitchFamily="18" charset="-127"/>
                          <a:cs typeface="+mn-cs"/>
                        </a:rPr>
                        <a:t>테스트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ko-KR" altLang="en-US" sz="1300" b="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통합테스트</a:t>
                      </a:r>
                      <a:endParaRPr lang="en-US" altLang="ko-KR" sz="1300" b="0" dirty="0">
                        <a:latin typeface="a가시고기B" panose="02020600000000000000" pitchFamily="18" charset="-127"/>
                        <a:ea typeface="a가시고기B" panose="02020600000000000000" pitchFamily="18" charset="-127"/>
                      </a:endParaRPr>
                    </a:p>
                    <a:p>
                      <a:pPr algn="ctr"/>
                      <a:r>
                        <a:rPr lang="ko-KR" altLang="en-US" sz="1300" b="0" dirty="0">
                          <a:latin typeface="a가시고기B" panose="02020600000000000000" pitchFamily="18" charset="-127"/>
                          <a:ea typeface="a가시고기B" panose="02020600000000000000" pitchFamily="18" charset="-127"/>
                        </a:rPr>
                        <a:t>유지보수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C17A32F-AC55-41DD-A013-07AE09E0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28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2AB4A9B-7258-4CDA-8016-CA283A26B551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1415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7" y="284756"/>
            <a:ext cx="501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졸업연구 수행 일정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27A5CC-1732-4D20-A2BA-DBD9403CA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210" y="1578329"/>
            <a:ext cx="9419580" cy="370134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DCD0DA-A8F9-4261-BC83-CCFB31CB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29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3E5EDC-8743-4EBB-A8BD-CD0F6E86BBE2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657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5883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지적사항 </a:t>
            </a:r>
            <a:r>
              <a:rPr lang="en-US" altLang="ko-KR" sz="4000" dirty="0">
                <a:latin typeface="+mn-ea"/>
              </a:rPr>
              <a:t>&amp; </a:t>
            </a:r>
            <a:r>
              <a:rPr lang="ko-KR" altLang="en-US" sz="4000" dirty="0">
                <a:latin typeface="+mn-ea"/>
              </a:rPr>
              <a:t>답변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3</a:t>
            </a:fld>
            <a:endParaRPr lang="ko-KR" altLang="en-US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B6ED7C-6A7A-49CC-9204-C53A8D87FF83}"/>
              </a:ext>
            </a:extLst>
          </p:cNvPr>
          <p:cNvSpPr txBox="1"/>
          <p:nvPr/>
        </p:nvSpPr>
        <p:spPr>
          <a:xfrm>
            <a:off x="744274" y="3429000"/>
            <a:ext cx="1107367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기능 추가</a:t>
            </a:r>
            <a:endParaRPr lang="en-US" altLang="ko-KR" sz="2400" dirty="0">
              <a:latin typeface="+mn-ea"/>
            </a:endParaRPr>
          </a:p>
          <a:p>
            <a:pPr marL="457200" indent="-457200">
              <a:lnSpc>
                <a:spcPct val="200000"/>
              </a:lnSpc>
            </a:pPr>
            <a:r>
              <a:rPr lang="en-US" altLang="ko-KR" sz="2400" dirty="0">
                <a:latin typeface="+mn-ea"/>
              </a:rPr>
              <a:t>		1. </a:t>
            </a:r>
            <a:r>
              <a:rPr lang="ko-KR" altLang="en-US" sz="2400" dirty="0">
                <a:latin typeface="+mn-ea"/>
              </a:rPr>
              <a:t>어플리케이션을 통하여 부모님에게 알림</a:t>
            </a:r>
            <a:endParaRPr lang="en-US" altLang="ko-KR" sz="24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5E0BFB-B943-464D-83FB-9A413517C9E9}"/>
              </a:ext>
            </a:extLst>
          </p:cNvPr>
          <p:cNvSpPr txBox="1"/>
          <p:nvPr/>
        </p:nvSpPr>
        <p:spPr>
          <a:xfrm>
            <a:off x="665028" y="722822"/>
            <a:ext cx="11073679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알고리즘 상세 설명</a:t>
            </a:r>
            <a:endParaRPr lang="en-US" altLang="ko-KR" sz="2400" dirty="0">
              <a:latin typeface="+mn-ea"/>
            </a:endParaRPr>
          </a:p>
          <a:p>
            <a:pPr marL="457200" indent="-457200">
              <a:lnSpc>
                <a:spcPct val="200000"/>
              </a:lnSpc>
            </a:pPr>
            <a:r>
              <a:rPr lang="en-US" altLang="ko-KR" sz="2400" dirty="0">
                <a:latin typeface="+mn-ea"/>
              </a:rPr>
              <a:t>		1.  2</a:t>
            </a:r>
            <a:r>
              <a:rPr lang="ko-KR" altLang="en-US" sz="2400" dirty="0">
                <a:latin typeface="+mn-ea"/>
              </a:rPr>
              <a:t>차원 삼각측량 및 </a:t>
            </a:r>
            <a:r>
              <a:rPr lang="ko-KR" altLang="en-US" sz="2400" dirty="0" err="1">
                <a:latin typeface="+mn-ea"/>
              </a:rPr>
              <a:t>핑거</a:t>
            </a:r>
            <a:r>
              <a:rPr lang="ko-KR" altLang="en-US" sz="2400" dirty="0">
                <a:latin typeface="+mn-ea"/>
              </a:rPr>
              <a:t> 프린팅을 통한 알고리즘 구현</a:t>
            </a:r>
            <a:endParaRPr lang="en-US" altLang="ko-KR" sz="2400" dirty="0">
              <a:latin typeface="+mn-ea"/>
            </a:endParaRPr>
          </a:p>
          <a:p>
            <a:pPr marL="457200" indent="-457200">
              <a:lnSpc>
                <a:spcPct val="200000"/>
              </a:lnSpc>
            </a:pPr>
            <a:r>
              <a:rPr lang="en-US" altLang="ko-KR" sz="2400" dirty="0">
                <a:latin typeface="+mn-ea"/>
              </a:rPr>
              <a:t>         2. </a:t>
            </a:r>
            <a:r>
              <a:rPr lang="ko-KR" altLang="en-US" sz="2400" dirty="0">
                <a:latin typeface="+mn-ea"/>
              </a:rPr>
              <a:t>장애물에 강한 </a:t>
            </a:r>
            <a:r>
              <a:rPr lang="en-US" altLang="ko-KR" sz="2400" dirty="0">
                <a:latin typeface="+mn-ea"/>
              </a:rPr>
              <a:t>UWB</a:t>
            </a:r>
            <a:r>
              <a:rPr lang="ko-KR" altLang="en-US" sz="2400" dirty="0">
                <a:latin typeface="+mn-ea"/>
              </a:rPr>
              <a:t>를 이용한 통신으로 정확한 위치 값 측정</a:t>
            </a:r>
            <a:endParaRPr lang="en-US" altLang="ko-KR" sz="2400" dirty="0">
              <a:latin typeface="+mn-ea"/>
            </a:endParaRPr>
          </a:p>
          <a:p>
            <a:pPr marL="457200" indent="-457200">
              <a:lnSpc>
                <a:spcPct val="200000"/>
              </a:lnSpc>
            </a:pPr>
            <a:endParaRPr lang="en-US" altLang="ko-KR" sz="2400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5CDB70-7BEA-4924-B5BA-28F649A107FD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10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참고 문헌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981499" y="1691281"/>
            <a:ext cx="9300836" cy="36933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latin typeface="+mn-ea"/>
              </a:rPr>
              <a:t>UWB</a:t>
            </a:r>
            <a:r>
              <a:rPr lang="ko-KR" altLang="en-US" b="1" dirty="0">
                <a:latin typeface="+mn-ea"/>
              </a:rPr>
              <a:t>의 매질 투과성 시험</a:t>
            </a:r>
            <a:r>
              <a:rPr lang="en-US" altLang="ko-KR" dirty="0">
                <a:latin typeface="+mn-ea"/>
                <a:hlinkClick r:id="rId2"/>
              </a:rPr>
              <a:t>https://m.blog.naver.com/PostView.nhn?blogId=espone1117&amp;logNo=220437282828&amp;isFromSearchAddView=true</a:t>
            </a:r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+mn-ea"/>
                <a:hlinkClick r:id="rId3"/>
              </a:rPr>
              <a:t>https://m.blog.naver.com/PostView.nhn?blogId=espone1117&amp;logNo=220442660096&amp;proxyReferer=https%3A%2F%2Fm.search.naver.com%2Fsearch.na</a:t>
            </a: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atin typeface="+mn-ea"/>
              </a:rPr>
              <a:t>거리 추정방법  논문</a:t>
            </a:r>
            <a:endParaRPr lang="en-US" altLang="ko-KR" b="1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     http://jkais99.org/journal/Vol17No8/p05/bk/bk.pdf</a:t>
            </a:r>
          </a:p>
          <a:p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+mn-ea"/>
              </a:rPr>
              <a:t>UWB </a:t>
            </a:r>
            <a:r>
              <a:rPr lang="ko-KR" altLang="en-US" dirty="0">
                <a:latin typeface="+mn-ea"/>
              </a:rPr>
              <a:t>초정밀 </a:t>
            </a:r>
            <a:r>
              <a:rPr lang="ko-KR" altLang="en-US" dirty="0" err="1">
                <a:latin typeface="+mn-ea"/>
              </a:rPr>
              <a:t>측위</a:t>
            </a:r>
            <a:r>
              <a:rPr lang="ko-KR" altLang="en-US" dirty="0">
                <a:latin typeface="+mn-ea"/>
              </a:rPr>
              <a:t> 시스템에서 효율적인 </a:t>
            </a:r>
            <a:r>
              <a:rPr lang="en-US" altLang="ko-KR" dirty="0">
                <a:latin typeface="+mn-ea"/>
              </a:rPr>
              <a:t>Wireless Time Synchronization </a:t>
            </a:r>
            <a:r>
              <a:rPr lang="ko-KR" altLang="en-US" dirty="0">
                <a:latin typeface="+mn-ea"/>
              </a:rPr>
              <a:t>기법</a:t>
            </a:r>
            <a:r>
              <a:rPr lang="en-US" altLang="ko-KR" dirty="0">
                <a:latin typeface="+mn-ea"/>
                <a:hlinkClick r:id="rId4"/>
              </a:rPr>
              <a:t>https://winter.kics.or.kr/storage/paper/event/2015_winter2014/publish/6D-2.pdf</a:t>
            </a:r>
            <a:endParaRPr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AFE49F7-828E-40F3-B56E-70777D82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30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776E20-22FF-4A6D-8B09-07A084359B24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125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이미지 출처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1052618" y="1213761"/>
            <a:ext cx="10441291" cy="30008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워터파크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2"/>
              </a:rPr>
              <a:t>http://enfant.designhouse.co.kr/magazine/type2view.php?num=52546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스마트 밴드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3"/>
              </a:rPr>
              <a:t>http://www.etnews.com/20140529000028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수영장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4"/>
              </a:rPr>
              <a:t>http://normalog.com/2334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아이콘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5"/>
              </a:rPr>
              <a:t>https://thenounproject.com/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latin typeface="+mn-ea"/>
              </a:rPr>
              <a:t>라즈베리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6"/>
              </a:rPr>
              <a:t>http://haru.kafra.kr/79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+mn-ea"/>
              </a:rPr>
              <a:t>보드 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>
                <a:latin typeface="+mn-ea"/>
                <a:hlinkClick r:id="rId7"/>
              </a:rPr>
              <a:t>https://www.semiconductorstore.com/cart/pc/viewPrd.asp?idproduct=70927</a:t>
            </a: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708FD3-6282-4693-B4A8-114ACEDD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31</a:t>
            </a:fld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798F3EE-8FF3-4A9E-8ACC-17D466BC3E0E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8989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B98550-860F-443A-A456-0E2EAE366D1D}"/>
              </a:ext>
            </a:extLst>
          </p:cNvPr>
          <p:cNvSpPr txBox="1"/>
          <p:nvPr/>
        </p:nvSpPr>
        <p:spPr>
          <a:xfrm>
            <a:off x="537796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+mn-ea"/>
              </a:rPr>
              <a:t>깃허브</a:t>
            </a:r>
            <a:endParaRPr lang="ko-KR" altLang="en-US" sz="4000" dirty="0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968165-15C5-4C62-BFAE-104CC98506B6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51D6-98B5-4312-824E-CDE8190BB974}"/>
              </a:ext>
            </a:extLst>
          </p:cNvPr>
          <p:cNvSpPr txBox="1"/>
          <p:nvPr/>
        </p:nvSpPr>
        <p:spPr>
          <a:xfrm>
            <a:off x="495545" y="1025929"/>
            <a:ext cx="11428363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+mn-ea"/>
                <a:hlinkClick r:id="rId3"/>
              </a:rPr>
              <a:t>https://github.com/Final-Project-KPU</a:t>
            </a:r>
            <a:r>
              <a:rPr lang="en-US" altLang="ko-KR" dirty="0">
                <a:latin typeface="+mn-ea"/>
              </a:rPr>
              <a:t>            -</a:t>
            </a:r>
            <a:r>
              <a:rPr lang="en-US" altLang="ko-KR" dirty="0">
                <a:latin typeface="+mn-ea"/>
                <a:hlinkClick r:id="rId4"/>
              </a:rPr>
              <a:t>https://github.com/justfun1213/Semicolone-Project</a:t>
            </a:r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4D96FC5-3955-4413-9373-6BF11169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32</a:t>
            </a:fld>
            <a:endParaRPr lang="ko-KR" altLang="en-US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DF2050-A077-4F5E-B771-AB35CDF42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642" y="1633415"/>
            <a:ext cx="5465224" cy="47126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59DAA48-8F17-4AF7-8853-BEFDD475C1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2473" y="2199968"/>
            <a:ext cx="6217468" cy="3866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6A29D05-4F6B-4299-AA44-8DF31148597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0680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71999" y="2967335"/>
            <a:ext cx="3847528" cy="9233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감사합니다</a:t>
            </a:r>
            <a:r>
              <a:rPr lang="en-US" altLang="ko-KR" sz="54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ea"/>
              </a:rPr>
              <a:t>!</a:t>
            </a:r>
            <a:endParaRPr lang="ko-KR" altLang="en-US" sz="5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35885" y="2325408"/>
            <a:ext cx="1919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+mn-ea"/>
              </a:rPr>
              <a:t>THANK YOU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10652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AF365FC-A95D-4751-BB1E-970B017D368D}"/>
              </a:ext>
            </a:extLst>
          </p:cNvPr>
          <p:cNvSpPr txBox="1"/>
          <p:nvPr/>
        </p:nvSpPr>
        <p:spPr>
          <a:xfrm>
            <a:off x="556847" y="284756"/>
            <a:ext cx="364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졸업 연구 개요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CA1D3-965F-4061-A068-E41E804E1253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C0DC2-FFFB-44C1-B352-28D4A78AF636}"/>
              </a:ext>
            </a:extLst>
          </p:cNvPr>
          <p:cNvSpPr txBox="1"/>
          <p:nvPr/>
        </p:nvSpPr>
        <p:spPr>
          <a:xfrm>
            <a:off x="738719" y="1179784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연구 개발 배경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EAB103-CFA4-475A-B22E-DBFC277B626D}"/>
              </a:ext>
            </a:extLst>
          </p:cNvPr>
          <p:cNvSpPr txBox="1"/>
          <p:nvPr/>
        </p:nvSpPr>
        <p:spPr>
          <a:xfrm>
            <a:off x="1151047" y="1843879"/>
            <a:ext cx="86123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안전요원이 있음에도  수영장 유아 인명사고 발생</a:t>
            </a:r>
            <a:endParaRPr lang="en-US" altLang="ko-KR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AA4D02-73C0-4419-BC43-F6D54E45876A}"/>
              </a:ext>
            </a:extLst>
          </p:cNvPr>
          <p:cNvSpPr txBox="1"/>
          <p:nvPr/>
        </p:nvSpPr>
        <p:spPr>
          <a:xfrm>
            <a:off x="1151048" y="2346173"/>
            <a:ext cx="5172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다수의 수영장 이용으로 인해 사고 식별 불가</a:t>
            </a:r>
            <a:endParaRPr lang="en-US" altLang="ko-KR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8D9A04-C3E2-4EAB-B9C9-473299DE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4</a:t>
            </a:fld>
            <a:endParaRPr lang="ko-KR" altLang="en-US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AAF213-E70B-4F29-B462-95E210373ABF}"/>
              </a:ext>
            </a:extLst>
          </p:cNvPr>
          <p:cNvSpPr txBox="1"/>
          <p:nvPr/>
        </p:nvSpPr>
        <p:spPr>
          <a:xfrm>
            <a:off x="753467" y="2767699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연구 개발 목표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1BB4CC-DEA1-43C4-A5C9-A90314BB23A3}"/>
              </a:ext>
            </a:extLst>
          </p:cNvPr>
          <p:cNvSpPr txBox="1"/>
          <p:nvPr/>
        </p:nvSpPr>
        <p:spPr>
          <a:xfrm>
            <a:off x="1165795" y="3431794"/>
            <a:ext cx="86123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유아가 착용하기 쉬운 </a:t>
            </a:r>
            <a:r>
              <a:rPr lang="en-US" altLang="ko-KR" dirty="0">
                <a:latin typeface="+mn-ea"/>
              </a:rPr>
              <a:t>Band </a:t>
            </a:r>
            <a:r>
              <a:rPr lang="ko-KR" altLang="en-US" dirty="0">
                <a:latin typeface="+mn-ea"/>
              </a:rPr>
              <a:t>형태를 제공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243ED4-5593-4634-834A-9D09B19F21BD}"/>
              </a:ext>
            </a:extLst>
          </p:cNvPr>
          <p:cNvSpPr txBox="1"/>
          <p:nvPr/>
        </p:nvSpPr>
        <p:spPr>
          <a:xfrm>
            <a:off x="1165796" y="3934088"/>
            <a:ext cx="5172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dirty="0">
                <a:latin typeface="+mn-ea"/>
              </a:rPr>
              <a:t>UWB</a:t>
            </a:r>
            <a:r>
              <a:rPr lang="ko-KR" altLang="en-US" dirty="0">
                <a:latin typeface="+mn-ea"/>
              </a:rPr>
              <a:t>를 이용한 위치인식 </a:t>
            </a:r>
            <a:r>
              <a:rPr lang="ko-KR" altLang="en-US" dirty="0">
                <a:solidFill>
                  <a:srgbClr val="FF0000"/>
                </a:solidFill>
                <a:latin typeface="+mn-ea"/>
              </a:rPr>
              <a:t>알고리즘 개발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F12823-A885-453B-B5D8-6CE770D73258}"/>
              </a:ext>
            </a:extLst>
          </p:cNvPr>
          <p:cNvSpPr txBox="1"/>
          <p:nvPr/>
        </p:nvSpPr>
        <p:spPr>
          <a:xfrm>
            <a:off x="738719" y="4538175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+mn-ea"/>
              </a:rPr>
              <a:t>연구 개발 효과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558FF0-8672-4838-AA6C-5B5A6D418245}"/>
              </a:ext>
            </a:extLst>
          </p:cNvPr>
          <p:cNvSpPr txBox="1"/>
          <p:nvPr/>
        </p:nvSpPr>
        <p:spPr>
          <a:xfrm>
            <a:off x="1151047" y="5202270"/>
            <a:ext cx="86123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안전하고 신뢰성 있는 수영장 환경 제공</a:t>
            </a:r>
            <a:endParaRPr lang="en-US" altLang="ko-KR" dirty="0"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376373-9373-447B-98A8-5C667727046D}"/>
              </a:ext>
            </a:extLst>
          </p:cNvPr>
          <p:cNvSpPr txBox="1"/>
          <p:nvPr/>
        </p:nvSpPr>
        <p:spPr>
          <a:xfrm>
            <a:off x="1151048" y="5704564"/>
            <a:ext cx="5172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dirty="0">
                <a:latin typeface="+mn-ea"/>
              </a:rPr>
              <a:t>안전요원들의 원활한 구조활동 지원</a:t>
            </a:r>
            <a:endParaRPr lang="en-US" altLang="ko-KR" dirty="0">
              <a:latin typeface="+mn-ea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DD26C32-72FD-4E07-84D7-F02F72B9A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680" y="2573429"/>
            <a:ext cx="5585330" cy="306465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5FE9C5-FC8F-450C-81DE-178E516F0595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36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435688" y="1170966"/>
            <a:ext cx="11249591" cy="50586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585168" y="375138"/>
            <a:ext cx="44698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7" y="284756"/>
            <a:ext cx="4167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</a:rPr>
              <a:t>시스템 구성도</a:t>
            </a:r>
          </a:p>
        </p:txBody>
      </p:sp>
      <p:sp>
        <p:nvSpPr>
          <p:cNvPr id="2" name="Rectangle 1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Rectangle 2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479084" y="3393596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35690" y="3496392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2DE9A22-8FCF-4494-A47C-839FB8A2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5</a:t>
            </a:fld>
            <a:endParaRPr lang="ko-KR" altLang="en-US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5168" y="1704580"/>
            <a:ext cx="2171716" cy="157163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85168" y="3645548"/>
            <a:ext cx="2171716" cy="21431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657002" y="2490398"/>
            <a:ext cx="2171716" cy="22145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628822" y="2233222"/>
            <a:ext cx="2171716" cy="27146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13796" y="1347390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Child Band</a:t>
            </a:r>
            <a:endParaRPr lang="ko-KR" altLang="en-US" b="1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2358" y="3276216"/>
            <a:ext cx="1491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Guard Band</a:t>
            </a:r>
            <a:endParaRPr lang="ko-KR" altLang="en-US" b="1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14192" y="2133208"/>
            <a:ext cx="156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Access Point</a:t>
            </a:r>
            <a:endParaRPr lang="ko-KR" altLang="en-US" b="1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71764" y="1876032"/>
            <a:ext cx="881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Server</a:t>
            </a:r>
            <a:endParaRPr lang="ko-KR" altLang="en-US" b="1" dirty="0"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8044" y="1847456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28044" y="3788424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28044" y="2418960"/>
            <a:ext cx="107157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871052" y="2418960"/>
            <a:ext cx="71438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LED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728044" y="5074308"/>
            <a:ext cx="1857388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871052" y="4359928"/>
            <a:ext cx="71438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LED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8044" y="4359928"/>
            <a:ext cx="1071570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Vibration</a:t>
            </a:r>
            <a:endParaRPr lang="ko-KR" altLang="en-US" sz="15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799878" y="2633274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DWM 1001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799878" y="3204778"/>
            <a:ext cx="1857388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UWB Module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799878" y="3990596"/>
            <a:ext cx="1857388" cy="50006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+mn-ea"/>
              </a:rPr>
              <a:t>Rasepberry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3" name="꺾인 연결선 32"/>
          <p:cNvCxnSpPr>
            <a:stCxn id="12" idx="3"/>
            <a:endCxn id="16" idx="1"/>
          </p:cNvCxnSpPr>
          <p:nvPr/>
        </p:nvCxnSpPr>
        <p:spPr>
          <a:xfrm>
            <a:off x="2756884" y="2490398"/>
            <a:ext cx="900118" cy="110728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 33"/>
          <p:cNvCxnSpPr>
            <a:stCxn id="15" idx="3"/>
            <a:endCxn id="16" idx="1"/>
          </p:cNvCxnSpPr>
          <p:nvPr/>
        </p:nvCxnSpPr>
        <p:spPr>
          <a:xfrm flipV="1">
            <a:off x="2756884" y="3597687"/>
            <a:ext cx="900118" cy="1119431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6700260" y="2376098"/>
            <a:ext cx="2000264" cy="6429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+mn-ea"/>
              </a:rPr>
              <a:t>위치 인식 알고리즘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799746" y="3419092"/>
            <a:ext cx="67358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UWB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889936" y="3133340"/>
            <a:ext cx="69602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Wi-Fi</a:t>
            </a:r>
            <a:endParaRPr lang="ko-KR" altLang="en-US" sz="1600" b="1" dirty="0">
              <a:latin typeface="+mn-ea"/>
            </a:endParaRPr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14588" y="3304792"/>
            <a:ext cx="1428753" cy="1435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9" name="TextBox 38"/>
          <p:cNvSpPr txBox="1"/>
          <p:nvPr/>
        </p:nvSpPr>
        <p:spPr>
          <a:xfrm>
            <a:off x="7486078" y="3390518"/>
            <a:ext cx="785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DB</a:t>
            </a:r>
            <a:endParaRPr lang="ko-KR" altLang="en-US" b="1" dirty="0">
              <a:latin typeface="+mn-ea"/>
            </a:endParaRPr>
          </a:p>
        </p:txBody>
      </p:sp>
      <p:cxnSp>
        <p:nvCxnSpPr>
          <p:cNvPr id="40" name="직선 화살표 연결선 39"/>
          <p:cNvCxnSpPr>
            <a:stCxn id="16" idx="3"/>
            <a:endCxn id="17" idx="1"/>
          </p:cNvCxnSpPr>
          <p:nvPr/>
        </p:nvCxnSpPr>
        <p:spPr>
          <a:xfrm flipV="1">
            <a:off x="5828718" y="3590544"/>
            <a:ext cx="800104" cy="7143"/>
          </a:xfrm>
          <a:prstGeom prst="straightConnector1">
            <a:avLst/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98EC6E0-957D-445A-8AE2-C9A59A808169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8431F5-56B0-4E6B-A47D-064313C3B0E1}"/>
              </a:ext>
            </a:extLst>
          </p:cNvPr>
          <p:cNvSpPr txBox="1"/>
          <p:nvPr/>
        </p:nvSpPr>
        <p:spPr>
          <a:xfrm>
            <a:off x="9956210" y="1863890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APP</a:t>
            </a:r>
            <a:endParaRPr lang="ko-KR" altLang="en-US" b="1" dirty="0">
              <a:latin typeface="+mn-ea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EDC9E2A5-ED2E-4987-8AA1-EC39E66B63F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8800538" y="3590544"/>
            <a:ext cx="385766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C0C401C5-9BBC-4547-B745-991C02E43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8766" y="2357362"/>
            <a:ext cx="1817320" cy="2466363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90B285B-6047-4F74-999E-03E79BF0206C}"/>
              </a:ext>
            </a:extLst>
          </p:cNvPr>
          <p:cNvSpPr/>
          <p:nvPr/>
        </p:nvSpPr>
        <p:spPr>
          <a:xfrm>
            <a:off x="9392254" y="1704580"/>
            <a:ext cx="1751448" cy="3298288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7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FF23BC9-8837-4A44-8AB2-DFB8276CB4BB}"/>
              </a:ext>
            </a:extLst>
          </p:cNvPr>
          <p:cNvSpPr/>
          <p:nvPr/>
        </p:nvSpPr>
        <p:spPr>
          <a:xfrm>
            <a:off x="1269507" y="2104009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6695FB4-E082-4A39-85E2-FD92EE7A8111}"/>
              </a:ext>
            </a:extLst>
          </p:cNvPr>
          <p:cNvSpPr/>
          <p:nvPr/>
        </p:nvSpPr>
        <p:spPr>
          <a:xfrm>
            <a:off x="4848687" y="2104008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75495A0-3B9A-4FDD-92A6-DE05EB7ADD4C}"/>
              </a:ext>
            </a:extLst>
          </p:cNvPr>
          <p:cNvSpPr/>
          <p:nvPr/>
        </p:nvSpPr>
        <p:spPr>
          <a:xfrm>
            <a:off x="8427867" y="2104008"/>
            <a:ext cx="2760956" cy="4034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286DBB-1A5B-4D18-9ADD-01A03566F868}"/>
              </a:ext>
            </a:extLst>
          </p:cNvPr>
          <p:cNvSpPr txBox="1"/>
          <p:nvPr/>
        </p:nvSpPr>
        <p:spPr>
          <a:xfrm>
            <a:off x="2050741" y="1531990"/>
            <a:ext cx="112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Band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C3F23F-9AEE-4C12-865D-87A82FDEE4D9}"/>
              </a:ext>
            </a:extLst>
          </p:cNvPr>
          <p:cNvSpPr txBox="1"/>
          <p:nvPr/>
        </p:nvSpPr>
        <p:spPr>
          <a:xfrm>
            <a:off x="5928063" y="1531990"/>
            <a:ext cx="667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AP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5F9196-A66F-49B9-B7CB-4ABDFEF1272D}"/>
              </a:ext>
            </a:extLst>
          </p:cNvPr>
          <p:cNvSpPr txBox="1"/>
          <p:nvPr/>
        </p:nvSpPr>
        <p:spPr>
          <a:xfrm>
            <a:off x="8992475" y="1531989"/>
            <a:ext cx="1631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+mn-ea"/>
              </a:rPr>
              <a:t>SERVER</a:t>
            </a:r>
            <a:endParaRPr lang="ko-KR" altLang="en-US" sz="2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471556-04E3-4663-8415-18FDC05033BF}"/>
              </a:ext>
            </a:extLst>
          </p:cNvPr>
          <p:cNvSpPr txBox="1"/>
          <p:nvPr/>
        </p:nvSpPr>
        <p:spPr>
          <a:xfrm>
            <a:off x="1269507" y="2112885"/>
            <a:ext cx="276095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하드웨어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Module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DWM1001 - Dev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UWB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1583D6-7FA5-4456-A442-1E38739D4EB0}"/>
              </a:ext>
            </a:extLst>
          </p:cNvPr>
          <p:cNvSpPr txBox="1"/>
          <p:nvPr/>
        </p:nvSpPr>
        <p:spPr>
          <a:xfrm>
            <a:off x="4848687" y="2121765"/>
            <a:ext cx="276095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하드웨어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Raspberry Pi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Module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DWM1001 - Dev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UWB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</a:t>
            </a:r>
            <a:r>
              <a:rPr lang="en-US" altLang="ko-KR" sz="1600" dirty="0" err="1">
                <a:latin typeface="+mn-ea"/>
              </a:rPr>
              <a:t>WiFi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TCP / IP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ACDA4-922C-45DB-B86E-842AF3E014F0}"/>
              </a:ext>
            </a:extLst>
          </p:cNvPr>
          <p:cNvSpPr txBox="1"/>
          <p:nvPr/>
        </p:nvSpPr>
        <p:spPr>
          <a:xfrm>
            <a:off x="8427867" y="2085989"/>
            <a:ext cx="276095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서버</a:t>
            </a:r>
            <a:endParaRPr lang="en-US" altLang="ko-KR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Spring framework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Windows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통신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  - TCP / IP</a:t>
            </a:r>
            <a:endParaRPr lang="ko-KR" altLang="en-US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5F7B62-F1AF-439F-8F7A-6F1C79701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6</a:t>
            </a:fld>
            <a:endParaRPr lang="ko-KR" altLang="en-US"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E3E14C-5B30-4D3C-8854-35C7D9A67352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4236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pic>
        <p:nvPicPr>
          <p:cNvPr id="1026" name="Picture 2" descr="기술 데이터">
            <a:extLst>
              <a:ext uri="{FF2B5EF4-FFF2-40B4-BE49-F238E27FC236}">
                <a16:creationId xmlns:a16="http://schemas.microsoft.com/office/drawing/2014/main" id="{9A2F4BE3-B5E2-4417-80DE-D4AA9B9EC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93" y="1798856"/>
            <a:ext cx="5290282" cy="3920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BBB8B32-F9B4-4EAE-BF94-12689FB89B6B}"/>
              </a:ext>
            </a:extLst>
          </p:cNvPr>
          <p:cNvSpPr/>
          <p:nvPr/>
        </p:nvSpPr>
        <p:spPr>
          <a:xfrm>
            <a:off x="5928457" y="1798856"/>
            <a:ext cx="60960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UWB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Bluetooth®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스마트 지원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USB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플래시 및 디버깅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IAR, </a:t>
            </a:r>
            <a:r>
              <a:rPr lang="en-US" altLang="ko-KR" sz="1600" dirty="0" err="1">
                <a:solidFill>
                  <a:srgbClr val="333333"/>
                </a:solidFill>
                <a:latin typeface="+mn-ea"/>
              </a:rPr>
              <a:t>Keil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GCC IDE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지원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유연한 아키텍처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모듈 애플리케이션에서 시스템을 설계하는 임베디드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API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SPI, UART &amp; BLE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을 통한 구성 및 </a:t>
            </a:r>
            <a:r>
              <a:rPr lang="ko-KR" altLang="en-US" sz="1600" dirty="0" err="1">
                <a:solidFill>
                  <a:srgbClr val="333333"/>
                </a:solidFill>
                <a:latin typeface="+mn-ea"/>
              </a:rPr>
              <a:t>제어를위한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 외부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API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solidFill>
                  <a:srgbClr val="333333"/>
                </a:solidFill>
                <a:latin typeface="+mn-ea"/>
              </a:rPr>
              <a:t>온보드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 헤더를 통한 모든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DWM1001 GPIO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및 인터페이스에 대한 액세스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26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핀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Raspberry PI 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호환 헤더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헤더는 포함되지 않음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재설정 및 사용자 정의 단추 및 </a:t>
            </a:r>
            <a:r>
              <a:rPr lang="en-US" altLang="ko-KR" sz="1600" dirty="0">
                <a:solidFill>
                  <a:srgbClr val="333333"/>
                </a:solidFill>
                <a:latin typeface="+mn-ea"/>
              </a:rPr>
              <a:t>LED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+mn-ea"/>
              </a:rPr>
              <a:t>배터리 충전 회로</a:t>
            </a:r>
            <a:endParaRPr lang="ko-KR" altLang="en-US" sz="1600" b="0" i="0" dirty="0">
              <a:solidFill>
                <a:srgbClr val="333333"/>
              </a:solidFill>
              <a:effectLst/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7</a:t>
            </a:fld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AFBE61-49F7-47B1-AD85-5CF700B07A10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683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8</a:t>
            </a:fld>
            <a:endParaRPr lang="ko-KR" altLang="en-US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358951-49BC-42B9-A693-45C02F147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03" y="1853542"/>
            <a:ext cx="5882297" cy="38000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2BA624-4A5E-44D0-AB9C-CA89F2AE9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905" y="2072456"/>
            <a:ext cx="6096000" cy="306705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0B6E496-6B07-41E1-BBBF-431667F888EA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154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DB8C53-3C8F-47F0-A6C9-7594697D5535}"/>
              </a:ext>
            </a:extLst>
          </p:cNvPr>
          <p:cNvSpPr/>
          <p:nvPr/>
        </p:nvSpPr>
        <p:spPr>
          <a:xfrm>
            <a:off x="453293" y="375138"/>
            <a:ext cx="84504" cy="5271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CB0D91-8689-4566-B822-BE69403746C6}"/>
              </a:ext>
            </a:extLst>
          </p:cNvPr>
          <p:cNvSpPr txBox="1"/>
          <p:nvPr/>
        </p:nvSpPr>
        <p:spPr>
          <a:xfrm>
            <a:off x="537796" y="284756"/>
            <a:ext cx="5499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4000" dirty="0">
                <a:latin typeface="+mn-ea"/>
              </a:rPr>
              <a:t>개발 환경 및 개발 방법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95E099D-9CC4-4E7B-BAD5-630DA6A2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AC05-F6BA-4953-A19F-91E61AE236E7}" type="slidenum">
              <a:rPr lang="ko-KR" altLang="en-US" smtClean="0">
                <a:latin typeface="+mn-ea"/>
              </a:rPr>
              <a:pPr/>
              <a:t>9</a:t>
            </a:fld>
            <a:endParaRPr lang="ko-KR" altLang="en-US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1CF474-2203-4A8A-BB35-0174793CF0A7}"/>
              </a:ext>
            </a:extLst>
          </p:cNvPr>
          <p:cNvSpPr txBox="1"/>
          <p:nvPr/>
        </p:nvSpPr>
        <p:spPr>
          <a:xfrm>
            <a:off x="1144006" y="1167657"/>
            <a:ext cx="320168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ko-KR" sz="2400" dirty="0">
                <a:ea typeface="굴림" panose="020B0600000101010101" pitchFamily="50" charset="-127"/>
              </a:rPr>
              <a:t>Galaxy S8 +</a:t>
            </a:r>
            <a:endParaRPr lang="ko-KR" altLang="en-US" sz="2400" dirty="0">
              <a:latin typeface="+mn-ea"/>
            </a:endParaRPr>
          </a:p>
        </p:txBody>
      </p:sp>
      <p:pic>
        <p:nvPicPr>
          <p:cNvPr id="1026" name="Picture 2" descr="'스마티아' V30＆아이폰X·8 및 갤럭시S8 기변 이벤트">
            <a:extLst>
              <a:ext uri="{FF2B5EF4-FFF2-40B4-BE49-F238E27FC236}">
                <a16:creationId xmlns:a16="http://schemas.microsoft.com/office/drawing/2014/main" id="{BEE4B422-0E94-4D8F-913C-0AC39F5FF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70" y="1723629"/>
            <a:ext cx="4133850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C9E643C-D94D-4B43-A485-98B893F37C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14162" y="1723629"/>
          <a:ext cx="5366639" cy="4282624"/>
        </p:xfrm>
        <a:graphic>
          <a:graphicData uri="http://schemas.openxmlformats.org/drawingml/2006/table">
            <a:tbl>
              <a:tblPr/>
              <a:tblGrid>
                <a:gridCol w="1199096">
                  <a:extLst>
                    <a:ext uri="{9D8B030D-6E8A-4147-A177-3AD203B41FA5}">
                      <a16:colId xmlns:a16="http://schemas.microsoft.com/office/drawing/2014/main" val="4279203575"/>
                    </a:ext>
                  </a:extLst>
                </a:gridCol>
                <a:gridCol w="4167543">
                  <a:extLst>
                    <a:ext uri="{9D8B030D-6E8A-4147-A177-3AD203B41FA5}">
                      <a16:colId xmlns:a16="http://schemas.microsoft.com/office/drawing/2014/main" val="981742007"/>
                    </a:ext>
                  </a:extLst>
                </a:gridCol>
              </a:tblGrid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디스플레이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6.2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인치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(2960 x 1440) 18.5:9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듀얼 엣지 슈퍼 아몰레드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7758726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크기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159.5 x 73.4 x 8.1mm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754019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무게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173g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4632004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CPU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스냅드래곤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835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ㆍ엑시노스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8895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0986271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RAM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6GB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9832450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내장메모리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64GB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336399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배터리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3500mAh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438988"/>
                  </a:ext>
                </a:extLst>
              </a:tr>
              <a:tr h="535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OS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안드로이드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7.0 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누가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24092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7BBE049-60D7-4228-A935-47AE154A906C}"/>
              </a:ext>
            </a:extLst>
          </p:cNvPr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5143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6668</TotalTime>
  <Words>1374</Words>
  <Application>Microsoft Office PowerPoint</Application>
  <PresentationFormat>와이드스크린</PresentationFormat>
  <Paragraphs>400</Paragraphs>
  <Slides>33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1" baseType="lpstr">
      <vt:lpstr>굴림</vt:lpstr>
      <vt:lpstr>-윤고딕330</vt:lpstr>
      <vt:lpstr>Wingdings</vt:lpstr>
      <vt:lpstr>Arial</vt:lpstr>
      <vt:lpstr>함초롬바탕</vt:lpstr>
      <vt:lpstr>맑은 고딕</vt:lpstr>
      <vt:lpstr>a가시고기B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동민 김</dc:creator>
  <cp:lastModifiedBy>김상현</cp:lastModifiedBy>
  <cp:revision>549</cp:revision>
  <dcterms:created xsi:type="dcterms:W3CDTF">2017-12-04T01:57:06Z</dcterms:created>
  <dcterms:modified xsi:type="dcterms:W3CDTF">2018-02-21T15:29:24Z</dcterms:modified>
</cp:coreProperties>
</file>